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8" r:id="rId2"/>
    <p:sldId id="349" r:id="rId3"/>
    <p:sldId id="350" r:id="rId4"/>
    <p:sldId id="390" r:id="rId5"/>
    <p:sldId id="391" r:id="rId6"/>
    <p:sldId id="392" r:id="rId7"/>
    <p:sldId id="393" r:id="rId8"/>
    <p:sldId id="389" r:id="rId9"/>
    <p:sldId id="355" r:id="rId10"/>
    <p:sldId id="388" r:id="rId11"/>
    <p:sldId id="394" r:id="rId12"/>
    <p:sldId id="358" r:id="rId13"/>
    <p:sldId id="359" r:id="rId14"/>
    <p:sldId id="360" r:id="rId15"/>
    <p:sldId id="361" r:id="rId16"/>
    <p:sldId id="362" r:id="rId17"/>
    <p:sldId id="363" r:id="rId18"/>
    <p:sldId id="364" r:id="rId19"/>
    <p:sldId id="365" r:id="rId20"/>
    <p:sldId id="366" r:id="rId21"/>
    <p:sldId id="379" r:id="rId22"/>
    <p:sldId id="367" r:id="rId23"/>
    <p:sldId id="368" r:id="rId24"/>
    <p:sldId id="380" r:id="rId25"/>
    <p:sldId id="381" r:id="rId26"/>
    <p:sldId id="383" r:id="rId27"/>
    <p:sldId id="382" r:id="rId28"/>
    <p:sldId id="384" r:id="rId29"/>
    <p:sldId id="329" r:id="rId30"/>
  </p:sldIdLst>
  <p:sldSz cx="9144000" cy="5143500" type="screen16x9"/>
  <p:notesSz cx="6797675" cy="9872663"/>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E92B"/>
    <a:srgbClr val="EE0000"/>
    <a:srgbClr val="B1E571"/>
    <a:srgbClr val="B9E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23" autoAdjust="0"/>
    <p:restoredTop sz="70743" autoAdjust="0"/>
  </p:normalViewPr>
  <p:slideViewPr>
    <p:cSldViewPr>
      <p:cViewPr varScale="1">
        <p:scale>
          <a:sx n="82" d="100"/>
          <a:sy n="82" d="100"/>
        </p:scale>
        <p:origin x="-1858" y="-9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8" d="100"/>
          <a:sy n="98" d="100"/>
        </p:scale>
        <p:origin x="-3516"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86783A1F-2BAD-4D75-BDBE-466A45DEA302}" type="datetimeFigureOut">
              <a:rPr lang="de-DE"/>
              <a:pPr>
                <a:defRPr/>
              </a:pPr>
              <a:t>06.11.2016</a:t>
            </a:fld>
            <a:endParaRPr lang="de-DE"/>
          </a:p>
        </p:txBody>
      </p:sp>
      <p:sp>
        <p:nvSpPr>
          <p:cNvPr id="4" name="Folienbildplatzhalt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pPr>
              <a:defRPr/>
            </a:pPr>
            <a:fld id="{C829FA47-B4AA-40E5-8C0D-7183DD068F7D}" type="slidenum">
              <a:rPr lang="de-DE"/>
              <a:pPr>
                <a:defRPr/>
              </a:pPr>
              <a:t>‹Nr.›</a:t>
            </a:fld>
            <a:endParaRPr lang="de-DE"/>
          </a:p>
        </p:txBody>
      </p:sp>
    </p:spTree>
    <p:extLst>
      <p:ext uri="{BB962C8B-B14F-4D97-AF65-F5344CB8AC3E}">
        <p14:creationId xmlns:p14="http://schemas.microsoft.com/office/powerpoint/2010/main" val="4161662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lienbildplatzhalter 1"/>
          <p:cNvSpPr>
            <a:spLocks noGrp="1" noRot="1" noChangeAspect="1"/>
          </p:cNvSpPr>
          <p:nvPr>
            <p:ph type="sldImg"/>
          </p:nvPr>
        </p:nvSpPr>
        <p:spPr bwMode="auto">
          <a:noFill/>
          <a:ln>
            <a:solidFill>
              <a:srgbClr val="000000"/>
            </a:solidFill>
            <a:miter lim="800000"/>
            <a:headEnd/>
            <a:tailEnd/>
          </a:ln>
        </p:spPr>
      </p:sp>
      <p:sp>
        <p:nvSpPr>
          <p:cNvPr id="11266"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112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90AAE9-6F71-4C18-A3A5-ABB5EFBA1B7E}" type="slidenum">
              <a:rPr lang="de-DE" smtClean="0"/>
              <a:pPr/>
              <a:t>2</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bwMode="auto">
          <a:noFill/>
          <a:ln>
            <a:solidFill>
              <a:srgbClr val="000000"/>
            </a:solidFill>
            <a:miter lim="800000"/>
            <a:headEnd/>
            <a:tailEnd/>
          </a:ln>
        </p:spPr>
      </p:sp>
      <p:sp>
        <p:nvSpPr>
          <p:cNvPr id="15362" name="Notizenplatzhalter 2"/>
          <p:cNvSpPr>
            <a:spLocks noGrp="1"/>
          </p:cNvSpPr>
          <p:nvPr>
            <p:ph type="body" idx="1"/>
          </p:nvPr>
        </p:nvSpPr>
        <p:spPr bwMode="auto">
          <a:noFill/>
        </p:spPr>
        <p:txBody>
          <a:bodyPr wrap="square" numCol="1" anchor="t" anchorCtr="0" compatLnSpc="1">
            <a:prstTxWarp prst="textNoShape">
              <a:avLst/>
            </a:prstTxWarp>
          </a:bodyPr>
          <a:lstStyle/>
          <a:p>
            <a:r>
              <a:rPr lang="en-US" smtClean="0"/>
              <a:t>Established hospital network structures and their allocation procedures therefore only display their full functionality during the provision of air rescue between sunrise and sunset, whereas in regions without provision of night air rescue the medical emergency care is essentially only maintained by the ground-based rescue services. From a medical point of view, it is hardly understandable that emergency medical care and compliance with care timing requirements should be achieved without the primary aid of air rescue, as during day times.</a:t>
            </a:r>
            <a:r>
              <a:rPr lang="de-DE" smtClean="0"/>
              <a:t> </a:t>
            </a:r>
            <a:r>
              <a:rPr lang="en-US" smtClean="0"/>
              <a:t>Particularly in rural regions, the rare ground-based rescue services at night times represent a further reason to consider how complex ground-based emergencies with long patient care and transport times limit the emergency medical </a:t>
            </a:r>
            <a:r>
              <a:rPr lang="de-DE" smtClean="0"/>
              <a:t>needs of the rural population.</a:t>
            </a:r>
          </a:p>
        </p:txBody>
      </p:sp>
      <p:sp>
        <p:nvSpPr>
          <p:cNvPr id="153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AC9C30-43B9-4147-B9E5-1EC5A2EDFD59}" type="slidenum">
              <a:rPr lang="de-DE" smtClean="0"/>
              <a:pPr/>
              <a:t>11</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All </a:t>
            </a:r>
            <a:r>
              <a:rPr lang="de-DE" dirty="0" err="1" smtClean="0"/>
              <a:t>nationwide</a:t>
            </a:r>
            <a:r>
              <a:rPr lang="de-DE" dirty="0" smtClean="0"/>
              <a:t> </a:t>
            </a:r>
            <a:r>
              <a:rPr lang="de-DE" dirty="0" err="1" smtClean="0"/>
              <a:t>air</a:t>
            </a:r>
            <a:r>
              <a:rPr lang="de-DE" dirty="0" smtClean="0"/>
              <a:t> </a:t>
            </a:r>
            <a:r>
              <a:rPr lang="de-DE" dirty="0" err="1" smtClean="0"/>
              <a:t>rescue</a:t>
            </a:r>
            <a:r>
              <a:rPr lang="de-DE" dirty="0" smtClean="0"/>
              <a:t> </a:t>
            </a:r>
            <a:r>
              <a:rPr lang="de-DE" dirty="0" err="1" smtClean="0"/>
              <a:t>missions</a:t>
            </a:r>
            <a:r>
              <a:rPr lang="de-DE" dirty="0" smtClean="0"/>
              <a:t> </a:t>
            </a:r>
            <a:r>
              <a:rPr lang="de-DE" dirty="0" err="1" smtClean="0"/>
              <a:t>of</a:t>
            </a:r>
            <a:r>
              <a:rPr lang="de-DE" dirty="0" smtClean="0"/>
              <a:t> </a:t>
            </a:r>
            <a:r>
              <a:rPr lang="de-DE" dirty="0" err="1" smtClean="0"/>
              <a:t>the</a:t>
            </a:r>
            <a:r>
              <a:rPr lang="de-DE" dirty="0" smtClean="0"/>
              <a:t> DRF in Germany </a:t>
            </a:r>
            <a:r>
              <a:rPr lang="de-DE" dirty="0" err="1" smtClean="0"/>
              <a:t>were</a:t>
            </a:r>
            <a:r>
              <a:rPr lang="de-DE" dirty="0" smtClean="0"/>
              <a:t> </a:t>
            </a:r>
            <a:r>
              <a:rPr lang="de-DE" dirty="0" err="1" smtClean="0"/>
              <a:t>analysed</a:t>
            </a:r>
            <a:r>
              <a:rPr lang="de-DE" dirty="0" smtClean="0"/>
              <a:t> </a:t>
            </a:r>
            <a:r>
              <a:rPr lang="de-DE" dirty="0" err="1" smtClean="0"/>
              <a:t>and</a:t>
            </a:r>
            <a:r>
              <a:rPr lang="de-DE" dirty="0" smtClean="0"/>
              <a:t> all </a:t>
            </a:r>
            <a:r>
              <a:rPr lang="de-DE" dirty="0" err="1" smtClean="0"/>
              <a:t>primary</a:t>
            </a:r>
            <a:r>
              <a:rPr lang="de-DE" dirty="0" smtClean="0"/>
              <a:t> </a:t>
            </a:r>
            <a:r>
              <a:rPr lang="de-DE" dirty="0" err="1" smtClean="0"/>
              <a:t>and</a:t>
            </a:r>
            <a:r>
              <a:rPr lang="de-DE" dirty="0" smtClean="0"/>
              <a:t> </a:t>
            </a:r>
            <a:r>
              <a:rPr lang="de-DE" dirty="0" err="1" smtClean="0"/>
              <a:t>secondary</a:t>
            </a:r>
            <a:r>
              <a:rPr lang="de-DE" dirty="0" smtClean="0"/>
              <a:t> </a:t>
            </a:r>
            <a:r>
              <a:rPr lang="de-DE" dirty="0" err="1" smtClean="0"/>
              <a:t>rescue</a:t>
            </a:r>
            <a:r>
              <a:rPr lang="de-DE" dirty="0" smtClean="0"/>
              <a:t> </a:t>
            </a:r>
            <a:r>
              <a:rPr lang="de-DE" dirty="0" err="1" smtClean="0"/>
              <a:t>missions</a:t>
            </a:r>
            <a:r>
              <a:rPr lang="de-DE" dirty="0" smtClean="0"/>
              <a:t> </a:t>
            </a:r>
            <a:r>
              <a:rPr lang="de-DE" dirty="0" err="1" smtClean="0"/>
              <a:t>were</a:t>
            </a:r>
            <a:r>
              <a:rPr lang="de-DE" dirty="0" smtClean="0"/>
              <a:t> </a:t>
            </a:r>
            <a:r>
              <a:rPr lang="de-DE" dirty="0" err="1" smtClean="0"/>
              <a:t>evaluated</a:t>
            </a:r>
            <a:r>
              <a:rPr lang="de-DE" dirty="0" smtClean="0"/>
              <a:t> </a:t>
            </a:r>
            <a:r>
              <a:rPr lang="de-DE" dirty="0" err="1" smtClean="0"/>
              <a:t>that</a:t>
            </a:r>
            <a:r>
              <a:rPr lang="de-DE" dirty="0" smtClean="0"/>
              <a:t> </a:t>
            </a:r>
            <a:r>
              <a:rPr lang="de-DE" dirty="0" err="1" smtClean="0"/>
              <a:t>were</a:t>
            </a:r>
            <a:r>
              <a:rPr lang="de-DE" dirty="0" smtClean="0"/>
              <a:t> </a:t>
            </a:r>
            <a:r>
              <a:rPr lang="de-DE" dirty="0" err="1" smtClean="0"/>
              <a:t>carried</a:t>
            </a:r>
            <a:r>
              <a:rPr lang="de-DE" dirty="0" smtClean="0"/>
              <a:t> out </a:t>
            </a:r>
            <a:r>
              <a:rPr lang="de-DE" dirty="0" err="1" smtClean="0"/>
              <a:t>between</a:t>
            </a:r>
            <a:r>
              <a:rPr lang="de-DE" dirty="0" smtClean="0"/>
              <a:t> 01.01.-31.12.2014. Aviation </a:t>
            </a:r>
            <a:r>
              <a:rPr lang="de-DE" dirty="0" err="1" smtClean="0"/>
              <a:t>and</a:t>
            </a:r>
            <a:r>
              <a:rPr lang="de-DE" dirty="0" smtClean="0"/>
              <a:t> operational </a:t>
            </a:r>
            <a:r>
              <a:rPr lang="de-DE" dirty="0" err="1" smtClean="0"/>
              <a:t>tactics</a:t>
            </a:r>
            <a:r>
              <a:rPr lang="de-DE" dirty="0" smtClean="0"/>
              <a:t>, </a:t>
            </a:r>
            <a:r>
              <a:rPr lang="de-DE" dirty="0" err="1" smtClean="0"/>
              <a:t>and</a:t>
            </a:r>
            <a:r>
              <a:rPr lang="de-DE" dirty="0" smtClean="0"/>
              <a:t> </a:t>
            </a:r>
            <a:r>
              <a:rPr lang="de-DE" dirty="0" err="1" smtClean="0"/>
              <a:t>medical</a:t>
            </a:r>
            <a:r>
              <a:rPr lang="de-DE" dirty="0" smtClean="0"/>
              <a:t> </a:t>
            </a:r>
            <a:r>
              <a:rPr lang="de-DE" dirty="0" err="1" smtClean="0"/>
              <a:t>data</a:t>
            </a:r>
            <a:r>
              <a:rPr lang="de-DE" dirty="0" smtClean="0"/>
              <a:t> </a:t>
            </a:r>
            <a:r>
              <a:rPr lang="de-DE" dirty="0" err="1" smtClean="0"/>
              <a:t>were</a:t>
            </a:r>
            <a:r>
              <a:rPr lang="de-DE" dirty="0" smtClean="0"/>
              <a:t> </a:t>
            </a:r>
            <a:r>
              <a:rPr lang="de-DE" dirty="0" err="1" smtClean="0"/>
              <a:t>recorded</a:t>
            </a:r>
            <a:r>
              <a:rPr lang="de-DE" dirty="0" smtClean="0"/>
              <a:t> </a:t>
            </a:r>
            <a:r>
              <a:rPr lang="de-DE" dirty="0" err="1" smtClean="0"/>
              <a:t>by</a:t>
            </a:r>
            <a:r>
              <a:rPr lang="de-DE" dirty="0" smtClean="0"/>
              <a:t> a </a:t>
            </a:r>
            <a:r>
              <a:rPr lang="de-DE" dirty="0" err="1" smtClean="0"/>
              <a:t>documentation</a:t>
            </a:r>
            <a:r>
              <a:rPr lang="de-DE" dirty="0" smtClean="0"/>
              <a:t> </a:t>
            </a:r>
            <a:r>
              <a:rPr lang="de-DE" dirty="0" err="1" smtClean="0"/>
              <a:t>program</a:t>
            </a:r>
            <a:r>
              <a:rPr lang="de-DE" dirty="0" smtClean="0"/>
              <a:t> </a:t>
            </a:r>
            <a:r>
              <a:rPr lang="de-DE" dirty="0" err="1" smtClean="0"/>
              <a:t>called</a:t>
            </a:r>
            <a:r>
              <a:rPr lang="de-DE" dirty="0" smtClean="0"/>
              <a:t> "MEDAT©" </a:t>
            </a:r>
            <a:r>
              <a:rPr lang="de-DE" dirty="0" err="1" smtClean="0"/>
              <a:t>which</a:t>
            </a:r>
            <a:r>
              <a:rPr lang="de-DE" dirty="0" smtClean="0"/>
              <a:t> was </a:t>
            </a:r>
            <a:r>
              <a:rPr lang="de-DE" dirty="0" err="1" smtClean="0"/>
              <a:t>specially</a:t>
            </a:r>
            <a:r>
              <a:rPr lang="de-DE" dirty="0" smtClean="0"/>
              <a:t> </a:t>
            </a:r>
            <a:r>
              <a:rPr lang="de-DE" dirty="0" err="1" smtClean="0"/>
              <a:t>developed</a:t>
            </a:r>
            <a:r>
              <a:rPr lang="de-DE" dirty="0" smtClean="0"/>
              <a:t> </a:t>
            </a:r>
            <a:r>
              <a:rPr lang="de-DE" dirty="0" err="1" smtClean="0"/>
              <a:t>by</a:t>
            </a:r>
            <a:r>
              <a:rPr lang="de-DE" dirty="0" smtClean="0"/>
              <a:t> DRF </a:t>
            </a:r>
            <a:r>
              <a:rPr lang="de-DE" dirty="0" err="1" smtClean="0"/>
              <a:t>air</a:t>
            </a:r>
            <a:r>
              <a:rPr lang="de-DE" dirty="0" smtClean="0"/>
              <a:t> </a:t>
            </a:r>
            <a:r>
              <a:rPr lang="de-DE" dirty="0" err="1" smtClean="0"/>
              <a:t>rescue</a:t>
            </a:r>
            <a:r>
              <a:rPr lang="de-DE" dirty="0" smtClean="0"/>
              <a:t>. A total </a:t>
            </a:r>
            <a:r>
              <a:rPr lang="de-DE" dirty="0" err="1" smtClean="0"/>
              <a:t>of</a:t>
            </a:r>
            <a:r>
              <a:rPr lang="de-DE" dirty="0" smtClean="0"/>
              <a:t> 25,164 </a:t>
            </a:r>
            <a:r>
              <a:rPr lang="de-DE" dirty="0" err="1" smtClean="0"/>
              <a:t>primary</a:t>
            </a:r>
            <a:r>
              <a:rPr lang="de-DE" dirty="0" smtClean="0"/>
              <a:t> </a:t>
            </a:r>
            <a:r>
              <a:rPr lang="de-DE" dirty="0" err="1" smtClean="0"/>
              <a:t>missions</a:t>
            </a:r>
            <a:r>
              <a:rPr lang="de-DE" dirty="0" smtClean="0"/>
              <a:t> in 2014 </a:t>
            </a:r>
            <a:r>
              <a:rPr lang="de-DE" dirty="0" err="1" smtClean="0"/>
              <a:t>were</a:t>
            </a:r>
            <a:r>
              <a:rPr lang="de-DE" dirty="0" smtClean="0"/>
              <a:t> </a:t>
            </a:r>
            <a:r>
              <a:rPr lang="de-DE" dirty="0" err="1" smtClean="0"/>
              <a:t>evaluated</a:t>
            </a:r>
            <a:r>
              <a:rPr lang="de-DE" dirty="0" smtClean="0"/>
              <a:t>. </a:t>
            </a:r>
            <a:r>
              <a:rPr lang="de-DE" dirty="0" err="1" smtClean="0"/>
              <a:t>Ground-bound</a:t>
            </a:r>
            <a:r>
              <a:rPr lang="de-DE" dirty="0" smtClean="0"/>
              <a:t> </a:t>
            </a:r>
            <a:r>
              <a:rPr lang="de-DE" dirty="0" err="1" smtClean="0"/>
              <a:t>missions</a:t>
            </a:r>
            <a:r>
              <a:rPr lang="de-DE" dirty="0" smtClean="0"/>
              <a:t> </a:t>
            </a:r>
            <a:r>
              <a:rPr lang="de-DE" dirty="0" err="1" smtClean="0"/>
              <a:t>by</a:t>
            </a:r>
            <a:r>
              <a:rPr lang="de-DE" dirty="0" smtClean="0"/>
              <a:t> </a:t>
            </a:r>
            <a:r>
              <a:rPr lang="de-DE" dirty="0" err="1" smtClean="0"/>
              <a:t>the</a:t>
            </a:r>
            <a:r>
              <a:rPr lang="de-DE" dirty="0" smtClean="0"/>
              <a:t> </a:t>
            </a:r>
            <a:r>
              <a:rPr lang="de-DE" dirty="0" err="1" smtClean="0"/>
              <a:t>rescue</a:t>
            </a:r>
            <a:r>
              <a:rPr lang="de-DE" dirty="0" smtClean="0"/>
              <a:t> </a:t>
            </a:r>
            <a:r>
              <a:rPr lang="de-DE" dirty="0" err="1" smtClean="0"/>
              <a:t>transport</a:t>
            </a:r>
            <a:r>
              <a:rPr lang="de-DE" dirty="0" smtClean="0"/>
              <a:t> </a:t>
            </a:r>
            <a:r>
              <a:rPr lang="de-DE" dirty="0" err="1" smtClean="0"/>
              <a:t>helicopter</a:t>
            </a:r>
            <a:r>
              <a:rPr lang="de-DE" dirty="0" smtClean="0"/>
              <a:t> (RTH) </a:t>
            </a:r>
            <a:r>
              <a:rPr lang="de-DE" dirty="0" err="1" smtClean="0"/>
              <a:t>team</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false</a:t>
            </a:r>
            <a:r>
              <a:rPr lang="de-DE" dirty="0" smtClean="0"/>
              <a:t> </a:t>
            </a:r>
            <a:r>
              <a:rPr lang="de-DE" dirty="0" err="1" smtClean="0"/>
              <a:t>alarm</a:t>
            </a:r>
            <a:r>
              <a:rPr lang="de-DE" dirty="0" smtClean="0"/>
              <a:t> </a:t>
            </a:r>
            <a:r>
              <a:rPr lang="de-DE" dirty="0" err="1" smtClean="0"/>
              <a:t>missions</a:t>
            </a:r>
            <a:r>
              <a:rPr lang="de-DE" dirty="0" smtClean="0"/>
              <a:t> </a:t>
            </a:r>
            <a:r>
              <a:rPr lang="de-DE" dirty="0" err="1" smtClean="0"/>
              <a:t>and</a:t>
            </a:r>
            <a:r>
              <a:rPr lang="de-DE" dirty="0" smtClean="0"/>
              <a:t> </a:t>
            </a:r>
            <a:r>
              <a:rPr lang="de-DE" dirty="0" err="1" smtClean="0"/>
              <a:t>canceled</a:t>
            </a:r>
            <a:r>
              <a:rPr lang="de-DE" dirty="0" smtClean="0"/>
              <a:t> </a:t>
            </a:r>
            <a:r>
              <a:rPr lang="de-DE" dirty="0" err="1" smtClean="0"/>
              <a:t>flights</a:t>
            </a:r>
            <a:r>
              <a:rPr lang="de-DE" dirty="0" smtClean="0"/>
              <a:t> </a:t>
            </a:r>
            <a:r>
              <a:rPr lang="de-DE" dirty="0" err="1" smtClean="0"/>
              <a:t>were</a:t>
            </a:r>
            <a:r>
              <a:rPr lang="de-DE" dirty="0" smtClean="0"/>
              <a:t> </a:t>
            </a:r>
            <a:r>
              <a:rPr lang="de-DE" dirty="0" err="1" smtClean="0"/>
              <a:t>excluded</a:t>
            </a:r>
            <a:r>
              <a:rPr lang="de-DE" dirty="0" smtClean="0"/>
              <a:t>. 24,442 </a:t>
            </a:r>
            <a:r>
              <a:rPr lang="de-DE" dirty="0" err="1" smtClean="0"/>
              <a:t>primary</a:t>
            </a:r>
            <a:r>
              <a:rPr lang="de-DE" dirty="0" smtClean="0"/>
              <a:t> </a:t>
            </a:r>
            <a:r>
              <a:rPr lang="de-DE" dirty="0" err="1" smtClean="0"/>
              <a:t>day</a:t>
            </a:r>
            <a:r>
              <a:rPr lang="de-DE" dirty="0" smtClean="0"/>
              <a:t> </a:t>
            </a:r>
            <a:r>
              <a:rPr lang="de-DE" dirty="0" err="1" smtClean="0"/>
              <a:t>missions</a:t>
            </a:r>
            <a:r>
              <a:rPr lang="de-DE" dirty="0" smtClean="0"/>
              <a:t> </a:t>
            </a:r>
            <a:r>
              <a:rPr lang="de-DE" dirty="0" err="1" smtClean="0"/>
              <a:t>and</a:t>
            </a:r>
            <a:r>
              <a:rPr lang="de-DE" dirty="0" smtClean="0"/>
              <a:t> 693 </a:t>
            </a:r>
            <a:r>
              <a:rPr lang="de-DE" dirty="0" err="1" smtClean="0"/>
              <a:t>primary</a:t>
            </a:r>
            <a:r>
              <a:rPr lang="de-DE" dirty="0" smtClean="0"/>
              <a:t> </a:t>
            </a:r>
            <a:r>
              <a:rPr lang="de-DE" dirty="0" err="1" smtClean="0"/>
              <a:t>night</a:t>
            </a:r>
            <a:r>
              <a:rPr lang="de-DE" dirty="0" smtClean="0"/>
              <a:t> </a:t>
            </a:r>
            <a:r>
              <a:rPr lang="de-DE" dirty="0" err="1" smtClean="0"/>
              <a:t>missions</a:t>
            </a:r>
            <a:r>
              <a:rPr lang="de-DE" dirty="0" smtClean="0"/>
              <a:t> </a:t>
            </a:r>
            <a:r>
              <a:rPr lang="de-DE" dirty="0" err="1" smtClean="0"/>
              <a:t>were</a:t>
            </a:r>
            <a:r>
              <a:rPr lang="de-DE" dirty="0" smtClean="0"/>
              <a:t> </a:t>
            </a:r>
            <a:r>
              <a:rPr lang="de-DE" dirty="0" err="1" smtClean="0"/>
              <a:t>included</a:t>
            </a:r>
            <a:r>
              <a:rPr lang="de-DE" dirty="0" smtClean="0"/>
              <a:t>. </a:t>
            </a: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868653-2D4F-4053-8881-A2454FB082E1}" type="slidenum">
              <a:rPr lang="de-DE" smtClean="0"/>
              <a:pPr/>
              <a:t>12</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Data analysis of the type of alarm during day time showed a post-alarming rate of 32% (n=7866). Post-alerting is performed by the emergency physician in 50% (n=3956), by the rescue service personnel 43% (n=3404) and in 7% of the cases by other emergency personnel. During night time, the post-alerting rate increases up to 78% (n=691) and is performed in 86% (n=425) of the cases by the emergency physician. </a:t>
            </a:r>
          </a:p>
        </p:txBody>
      </p:sp>
      <p:sp>
        <p:nvSpPr>
          <p:cNvPr id="348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6DE7A9-0442-4BA5-A152-53F69D9D5F99}" type="slidenum">
              <a:rPr lang="de-DE" smtClean="0"/>
              <a:pPr/>
              <a:t>13</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Analysis of the average radius for primary missions reveals a significant increase during night time. The air rescue device of the 24-hour stations is used in a 10- to 60-kilometer radius around the station during day time. The radius of use increases up to a distance of 50-100 km during night time.</a:t>
            </a:r>
          </a:p>
          <a:p>
            <a:r>
              <a:rPr lang="de-DE" smtClean="0"/>
              <a:t>The time from the alerting to the release of the air rescue device for primary missions during day time is on average 2:24 min at all stations of the DRF air rescue. During night time, this average time is up to 06:27 min. In addition, the flight time during night time is increased up to 19:33 min in contrast to 10:01 min during daytime. The pre-hospitalization time of air rescue is defined as the time between alerting of the rescue helicopter and the transfer of the patient at the target clinic. It is 50:09min during the day and 01:11:14 h during the night.</a:t>
            </a:r>
          </a:p>
          <a:p>
            <a:endParaRPr lang="de-DE" smtClean="0"/>
          </a:p>
        </p:txBody>
      </p:sp>
      <p:sp>
        <p:nvSpPr>
          <p:cNvPr id="368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BCDED9-90DB-4120-855E-19B9DF9A71C2}" type="slidenum">
              <a:rPr lang="de-DE" smtClean="0"/>
              <a:pPr/>
              <a:t>14</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Approximately 90% of all rescue helicopter missions are accompanied by a rescue helicopter emergency physician (day 88.6%, night 95.1%). During the night 88.7% (n = 583) of all patients are transported airborne (6.4% n=42 ground-bound) to the target hospital while during the day only 43.7% (n = 8.180) are transported by helicopter (44.9 % n=8,406 ground bound). During the day 10.6% (n=1989) of all primary missions and during the night in 4.4% (n = 29) a treatment on site is performed. </a:t>
            </a:r>
          </a:p>
        </p:txBody>
      </p:sp>
      <p:sp>
        <p:nvSpPr>
          <p:cNvPr id="389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121582-CEC9-4756-B324-5745A3A689A9}" type="slidenum">
              <a:rPr lang="de-DE" smtClean="0"/>
              <a:pPr/>
              <a:t>15</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analysis of the NACA score (National Advisory Committee for Aeronautics) also confirms the assumption of the different indications of air rescue at night compared to the day. While the patients showed 6.8% NACA 2, 49.1% NACA 3; 21.3% NACA 4 and 16% NACA 5 during the day, patients during the night show a significantly higher NACA: 22.7% NACA 3; 22.7% NACA 4 and 44.2% NACA 5. 4,6% of the patients had a NACA 6. </a:t>
            </a:r>
          </a:p>
        </p:txBody>
      </p:sp>
      <p:sp>
        <p:nvSpPr>
          <p:cNvPr id="409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855D34-C4BA-4FEC-9D8E-06CAAF96847F}" type="slidenum">
              <a:rPr lang="de-DE" smtClean="0"/>
              <a:pPr/>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p:cNvSpPr>
          <p:nvPr>
            <p:ph type="sldImg"/>
          </p:nvPr>
        </p:nvSpPr>
        <p:spPr bwMode="auto">
          <a:noFill/>
          <a:ln>
            <a:solidFill>
              <a:srgbClr val="000000"/>
            </a:solidFill>
            <a:miter lim="800000"/>
            <a:headEnd/>
            <a:tailEnd/>
          </a:ln>
        </p:spPr>
      </p:sp>
      <p:sp>
        <p:nvSpPr>
          <p:cNvPr id="4301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analysis of the tracer diagnoses shows a significantly higher number of incidences for acute coronary syndrome as well as for the apoplex during the day. On the other hand, the number of polytraumatized patients doubled from 10.9% to 22.5% during the night hours. The percentage of patients with isolated severe cerebral brain trauma also increases from 1.4% to 5% during the night. </a:t>
            </a:r>
          </a:p>
        </p:txBody>
      </p:sp>
      <p:sp>
        <p:nvSpPr>
          <p:cNvPr id="430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322C88-3724-4B63-BCD4-5A4BEE7E7CE8}" type="slidenum">
              <a:rPr lang="de-DE" smtClean="0"/>
              <a:pPr/>
              <a:t>17</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bwMode="auto">
          <a:noFill/>
          <a:ln>
            <a:solidFill>
              <a:srgbClr val="000000"/>
            </a:solidFill>
            <a:miter lim="800000"/>
            <a:headEnd/>
            <a:tailEnd/>
          </a:ln>
        </p:spPr>
      </p:sp>
      <p:sp>
        <p:nvSpPr>
          <p:cNvPr id="45058"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figure shows an overview of the preclinical status of the patients at the time of arrival of the rescue helicopter emergency physician, regardless of the on-site emergency forces. Only patients with an age ≥14 years were analyzed. The higher NACA score during the night, which has already been described previously, was also confirmed by the clinically more critical status of the patients at the arrival of the rescue helicopter emergency physician arrives, which illustrates the more frequent indication for targeted post-alerting of the air rescue. </a:t>
            </a:r>
          </a:p>
        </p:txBody>
      </p:sp>
      <p:sp>
        <p:nvSpPr>
          <p:cNvPr id="450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6F9211-1004-4DC3-B8DB-24AF8B4730F1}" type="slidenum">
              <a:rPr lang="de-DE" smtClean="0"/>
              <a:pPr/>
              <a:t>18</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lienbildplatzhalter 1"/>
          <p:cNvSpPr>
            <a:spLocks noGrp="1" noRot="1" noChangeAspect="1"/>
          </p:cNvSpPr>
          <p:nvPr>
            <p:ph type="sldImg"/>
          </p:nvPr>
        </p:nvSpPr>
        <p:spPr bwMode="auto">
          <a:noFill/>
          <a:ln>
            <a:solidFill>
              <a:srgbClr val="000000"/>
            </a:solidFill>
            <a:miter lim="800000"/>
            <a:headEnd/>
            <a:tailEnd/>
          </a:ln>
        </p:spPr>
      </p:sp>
      <p:sp>
        <p:nvSpPr>
          <p:cNvPr id="47106"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high percentage of post-alertings of the air rescue during the night is reflected by the supply of polytraumatized patients. This analysis shows a comparison of performed medical therapeutic measures in polytraumatized patients between day and night. Essentially, an increase percentage of nightly intubations by the ground-based emergency physician can be observed. The frequent post-alerting acts as a filter for the patients requiring polytraumatization. 68.1% (n = 79) of all polytraumatized patients have an indication for preclinical intubation during the night hours and 53.3% during the day. </a:t>
            </a:r>
          </a:p>
        </p:txBody>
      </p:sp>
      <p:sp>
        <p:nvSpPr>
          <p:cNvPr id="4710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9146CC-8A4D-4621-8BF0-62FEAE36B89E}" type="slidenum">
              <a:rPr lang="de-DE" smtClean="0"/>
              <a:pPr/>
              <a:t>19</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operative tactical features of air rescue for the secondary patient care are the fast provision and also the fast transport of the patient inside as well as outside of a clinical network under the maintenance of the medical care. The cartographic demonstration of the performed secondary transports of polytraumatized patients of one year using the example of the Freistaats Bayern shows the centripetal patient delivery to clinics with a higher supply level. Air rescue has an elementary key role for the functionality and interaction of a clinical networks at day and night. A rapid transfer of patients to a higher care facility can be ensured while maintaining intensive medical care. </a:t>
            </a:r>
          </a:p>
        </p:txBody>
      </p:sp>
      <p:sp>
        <p:nvSpPr>
          <p:cNvPr id="491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572569-E540-45FD-80D6-4B792D376D25}" type="slidenum">
              <a:rPr lang="de-DE" smtClean="0"/>
              <a:pPr/>
              <a:t>20</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The Federal </a:t>
            </a:r>
            <a:r>
              <a:rPr lang="de-DE" dirty="0" err="1" smtClean="0"/>
              <a:t>Republic</a:t>
            </a:r>
            <a:r>
              <a:rPr lang="de-DE" dirty="0" smtClean="0"/>
              <a:t> </a:t>
            </a:r>
            <a:r>
              <a:rPr lang="de-DE" dirty="0" err="1" smtClean="0"/>
              <a:t>of</a:t>
            </a:r>
            <a:r>
              <a:rPr lang="de-DE" dirty="0" smtClean="0"/>
              <a:t> Germany </a:t>
            </a:r>
            <a:r>
              <a:rPr lang="de-DE" dirty="0" err="1" smtClean="0"/>
              <a:t>has</a:t>
            </a:r>
            <a:r>
              <a:rPr lang="de-DE" dirty="0" smtClean="0"/>
              <a:t> a </a:t>
            </a:r>
            <a:r>
              <a:rPr lang="de-DE" dirty="0" err="1" smtClean="0"/>
              <a:t>generally</a:t>
            </a:r>
            <a:r>
              <a:rPr lang="de-DE" dirty="0" smtClean="0"/>
              <a:t> </a:t>
            </a:r>
            <a:r>
              <a:rPr lang="de-DE" dirty="0" err="1" smtClean="0"/>
              <a:t>proven</a:t>
            </a:r>
            <a:r>
              <a:rPr lang="de-DE" dirty="0" smtClean="0"/>
              <a:t>, </a:t>
            </a:r>
            <a:r>
              <a:rPr lang="de-DE" dirty="0" err="1" smtClean="0"/>
              <a:t>nationwide</a:t>
            </a:r>
            <a:r>
              <a:rPr lang="de-DE" dirty="0" smtClean="0"/>
              <a:t> </a:t>
            </a:r>
            <a:r>
              <a:rPr lang="de-DE" dirty="0" err="1" smtClean="0"/>
              <a:t>and</a:t>
            </a:r>
            <a:r>
              <a:rPr lang="de-DE" dirty="0" smtClean="0"/>
              <a:t> </a:t>
            </a:r>
            <a:r>
              <a:rPr lang="de-DE" dirty="0" err="1" smtClean="0"/>
              <a:t>efficient</a:t>
            </a:r>
            <a:r>
              <a:rPr lang="de-DE" dirty="0" smtClean="0"/>
              <a:t> </a:t>
            </a:r>
            <a:r>
              <a:rPr lang="de-DE" dirty="0" err="1" smtClean="0"/>
              <a:t>air</a:t>
            </a:r>
            <a:r>
              <a:rPr lang="de-DE" dirty="0" smtClean="0"/>
              <a:t> </a:t>
            </a:r>
            <a:r>
              <a:rPr lang="de-DE" dirty="0" err="1" smtClean="0"/>
              <a:t>rescue</a:t>
            </a:r>
            <a:r>
              <a:rPr lang="de-DE" dirty="0" smtClean="0"/>
              <a:t> </a:t>
            </a:r>
            <a:r>
              <a:rPr lang="de-DE" dirty="0" err="1" smtClean="0"/>
              <a:t>system</a:t>
            </a:r>
            <a:r>
              <a:rPr lang="de-DE" dirty="0" smtClean="0"/>
              <a:t> </a:t>
            </a:r>
            <a:r>
              <a:rPr lang="de-DE" dirty="0" err="1" smtClean="0"/>
              <a:t>to</a:t>
            </a:r>
            <a:r>
              <a:rPr lang="de-DE" dirty="0" smtClean="0"/>
              <a:t> carry out </a:t>
            </a:r>
            <a:r>
              <a:rPr lang="de-DE" dirty="0" err="1" smtClean="0"/>
              <a:t>its</a:t>
            </a:r>
            <a:r>
              <a:rPr lang="de-DE" dirty="0" smtClean="0"/>
              <a:t> </a:t>
            </a:r>
            <a:r>
              <a:rPr lang="de-DE" dirty="0" err="1" smtClean="0"/>
              <a:t>public</a:t>
            </a:r>
            <a:r>
              <a:rPr lang="de-DE" dirty="0" smtClean="0"/>
              <a:t> </a:t>
            </a:r>
            <a:r>
              <a:rPr lang="de-DE" dirty="0" err="1" smtClean="0"/>
              <a:t>service</a:t>
            </a:r>
            <a:r>
              <a:rPr lang="de-DE" dirty="0" smtClean="0"/>
              <a:t> </a:t>
            </a:r>
            <a:r>
              <a:rPr lang="de-DE" dirty="0" err="1" smtClean="0"/>
              <a:t>tasks</a:t>
            </a:r>
            <a:r>
              <a:rPr lang="de-DE" dirty="0" smtClean="0"/>
              <a:t>. </a:t>
            </a:r>
            <a:r>
              <a:rPr lang="en-US" dirty="0" smtClean="0"/>
              <a:t>However, as a result of the legal framework for civil air rescue, which has been valid until 2008, as well as the lack of a transnational cross-border coordination of the air rescue system, it has not yet been possible to integrate air rescue at night times into the rescue system of all regions of Germany according to the medical and economic necessities</a:t>
            </a:r>
            <a:r>
              <a:rPr lang="de-DE" dirty="0" smtClean="0"/>
              <a:t>. In </a:t>
            </a:r>
            <a:r>
              <a:rPr lang="de-DE" dirty="0" err="1" smtClean="0"/>
              <a:t>several</a:t>
            </a:r>
            <a:r>
              <a:rPr lang="de-DE" dirty="0" smtClean="0"/>
              <a:t> </a:t>
            </a:r>
            <a:r>
              <a:rPr lang="de-DE" dirty="0" err="1" smtClean="0"/>
              <a:t>scientific</a:t>
            </a:r>
            <a:r>
              <a:rPr lang="de-DE" dirty="0" smtClean="0"/>
              <a:t> </a:t>
            </a:r>
            <a:r>
              <a:rPr lang="de-DE" dirty="0" err="1" smtClean="0"/>
              <a:t>reports</a:t>
            </a:r>
            <a:r>
              <a:rPr lang="de-DE" dirty="0" smtClean="0"/>
              <a:t>, </a:t>
            </a:r>
            <a:r>
              <a:rPr lang="de-DE" dirty="0" err="1" smtClean="0"/>
              <a:t>air</a:t>
            </a:r>
            <a:r>
              <a:rPr lang="de-DE" dirty="0" smtClean="0"/>
              <a:t> </a:t>
            </a:r>
            <a:r>
              <a:rPr lang="de-DE" dirty="0" err="1" smtClean="0"/>
              <a:t>rescue</a:t>
            </a:r>
            <a:r>
              <a:rPr lang="de-DE" dirty="0" smtClean="0"/>
              <a:t> at </a:t>
            </a:r>
            <a:r>
              <a:rPr lang="de-DE" dirty="0" err="1" smtClean="0"/>
              <a:t>day</a:t>
            </a:r>
            <a:r>
              <a:rPr lang="de-DE" dirty="0" smtClean="0"/>
              <a:t> time </a:t>
            </a:r>
            <a:r>
              <a:rPr lang="de-DE" dirty="0" err="1" smtClean="0"/>
              <a:t>is</a:t>
            </a:r>
            <a:r>
              <a:rPr lang="de-DE" dirty="0" smtClean="0"/>
              <a:t> </a:t>
            </a:r>
            <a:r>
              <a:rPr lang="de-DE" dirty="0" err="1" smtClean="0"/>
              <a:t>seen</a:t>
            </a:r>
            <a:r>
              <a:rPr lang="de-DE" dirty="0" smtClean="0"/>
              <a:t> </a:t>
            </a:r>
            <a:r>
              <a:rPr lang="de-DE" dirty="0" err="1" smtClean="0"/>
              <a:t>as</a:t>
            </a:r>
            <a:r>
              <a:rPr lang="de-DE" dirty="0" smtClean="0"/>
              <a:t> a </a:t>
            </a:r>
            <a:r>
              <a:rPr lang="de-DE" dirty="0" err="1" smtClean="0"/>
              <a:t>key</a:t>
            </a:r>
            <a:r>
              <a:rPr lang="de-DE" dirty="0" smtClean="0"/>
              <a:t> </a:t>
            </a:r>
            <a:r>
              <a:rPr lang="de-DE" dirty="0" err="1" smtClean="0"/>
              <a:t>element</a:t>
            </a:r>
            <a:r>
              <a:rPr lang="de-DE" dirty="0" smtClean="0"/>
              <a:t> </a:t>
            </a:r>
            <a:r>
              <a:rPr lang="de-DE" dirty="0" err="1" smtClean="0"/>
              <a:t>of</a:t>
            </a:r>
            <a:r>
              <a:rPr lang="de-DE" dirty="0" smtClean="0"/>
              <a:t> </a:t>
            </a:r>
            <a:r>
              <a:rPr lang="de-DE" dirty="0" err="1" smtClean="0"/>
              <a:t>the</a:t>
            </a:r>
            <a:r>
              <a:rPr lang="de-DE" dirty="0" smtClean="0"/>
              <a:t> </a:t>
            </a:r>
            <a:r>
              <a:rPr lang="de-DE" dirty="0" err="1" smtClean="0"/>
              <a:t>primary</a:t>
            </a:r>
            <a:r>
              <a:rPr lang="de-DE" dirty="0" smtClean="0"/>
              <a:t> </a:t>
            </a:r>
            <a:r>
              <a:rPr lang="de-DE" dirty="0" err="1" smtClean="0"/>
              <a:t>patient</a:t>
            </a:r>
            <a:r>
              <a:rPr lang="de-DE" dirty="0" smtClean="0"/>
              <a:t> </a:t>
            </a:r>
            <a:r>
              <a:rPr lang="de-DE" dirty="0" err="1" smtClean="0"/>
              <a:t>transport</a:t>
            </a:r>
            <a:r>
              <a:rPr lang="de-DE" dirty="0" smtClean="0"/>
              <a:t> </a:t>
            </a:r>
            <a:r>
              <a:rPr lang="de-DE" dirty="0" err="1" smtClean="0"/>
              <a:t>within</a:t>
            </a:r>
            <a:r>
              <a:rPr lang="de-DE" dirty="0" smtClean="0"/>
              <a:t> an </a:t>
            </a:r>
            <a:r>
              <a:rPr lang="de-DE" dirty="0" err="1" smtClean="0"/>
              <a:t>evidence-based</a:t>
            </a:r>
            <a:r>
              <a:rPr lang="de-DE" dirty="0" smtClean="0"/>
              <a:t> time </a:t>
            </a:r>
            <a:r>
              <a:rPr lang="de-DE" dirty="0" err="1" smtClean="0"/>
              <a:t>grid</a:t>
            </a:r>
            <a:r>
              <a:rPr lang="de-DE" dirty="0" smtClean="0"/>
              <a:t> </a:t>
            </a:r>
            <a:r>
              <a:rPr lang="de-DE" dirty="0" err="1" smtClean="0"/>
              <a:t>into</a:t>
            </a:r>
            <a:r>
              <a:rPr lang="de-DE" dirty="0" smtClean="0"/>
              <a:t> a </a:t>
            </a:r>
            <a:r>
              <a:rPr lang="de-DE" dirty="0" err="1" smtClean="0"/>
              <a:t>suitable</a:t>
            </a:r>
            <a:r>
              <a:rPr lang="de-DE" dirty="0" smtClean="0"/>
              <a:t> </a:t>
            </a:r>
            <a:r>
              <a:rPr lang="de-DE" dirty="0" err="1" smtClean="0"/>
              <a:t>hospital</a:t>
            </a:r>
            <a:r>
              <a:rPr lang="de-DE" dirty="0" smtClean="0"/>
              <a:t>. </a:t>
            </a:r>
            <a:r>
              <a:rPr lang="en-US" dirty="0" smtClean="0"/>
              <a:t>All the more paradoxical seems to be the fact that this resource of air rescue is insufficiently or not used at all during night time in some federal states.</a:t>
            </a:r>
            <a:endParaRPr lang="de-DE" dirty="0" smtClean="0"/>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6BEE40-3A3E-4736-B854-888D3E232A59}" type="slidenum">
              <a:rPr lang="de-DE" smtClean="0"/>
              <a:pPr/>
              <a:t>3</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analysis of the flight distances from secondary transfers at nighttime showed a higher transport distance at nighttime compared to daytime. This avoids long-distance ground-bound transports and also further thinning of the emergency service, which is already limited at night hours. </a:t>
            </a:r>
          </a:p>
        </p:txBody>
      </p:sp>
      <p:sp>
        <p:nvSpPr>
          <p:cNvPr id="512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64C2F5-1E31-4FD9-A0DD-629E705E0833}" type="slidenum">
              <a:rPr lang="de-DE" smtClean="0"/>
              <a:pPr/>
              <a:t>21</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Irrespective of the temporal advantages of air rescue, special geographic areas represent an indication of night-time air rescue. Sparsely populated regions, island or mountainous regions, which have a weak supply structure especially in the night hours, can be found in all federal states of Germany. The importance of air rescue in such areas was illustrated by the example of the North Sea islands. In addition to acute medical care, the focus lies on the fast transport through air rescue in geographically special regions. </a:t>
            </a: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F0E95-F5BD-4DFF-ABB6-1AF63877CCFE}" type="slidenum">
              <a:rPr lang="de-DE" smtClean="0"/>
              <a:pPr/>
              <a:t>22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According to the German Air Traffic Regulation (LuftVO § 2), the night is defined as the period between half an hour after sunset and half an hour before sunrise. After this German definition has been valid in 2014, and should be applicable also in the future, night flights are those with flight times (independent of the operating time) predominantly (&gt; 50%) within this time period. </a:t>
            </a:r>
          </a:p>
        </p:txBody>
      </p:sp>
      <p:sp>
        <p:nvSpPr>
          <p:cNvPr id="184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ED8A9F-BCF0-4592-AABD-93F8EBDD01CD}" type="slidenum">
              <a:rPr lang="de-DE" smtClean="0"/>
              <a:pPr/>
              <a:t>4</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err="1" smtClean="0"/>
              <a:t>Since</a:t>
            </a:r>
            <a:r>
              <a:rPr lang="de-DE" dirty="0" smtClean="0"/>
              <a:t> </a:t>
            </a:r>
            <a:r>
              <a:rPr lang="de-DE" dirty="0" err="1" smtClean="0"/>
              <a:t>air</a:t>
            </a:r>
            <a:r>
              <a:rPr lang="de-DE" dirty="0" smtClean="0"/>
              <a:t> </a:t>
            </a:r>
            <a:r>
              <a:rPr lang="de-DE" dirty="0" err="1" smtClean="0"/>
              <a:t>rescue</a:t>
            </a:r>
            <a:r>
              <a:rPr lang="de-DE" dirty="0" smtClean="0"/>
              <a:t> at </a:t>
            </a:r>
            <a:r>
              <a:rPr lang="de-DE" dirty="0" err="1" smtClean="0"/>
              <a:t>night</a:t>
            </a:r>
            <a:r>
              <a:rPr lang="de-DE" dirty="0" smtClean="0"/>
              <a:t> </a:t>
            </a:r>
            <a:r>
              <a:rPr lang="de-DE" dirty="0" err="1" smtClean="0"/>
              <a:t>is</a:t>
            </a:r>
            <a:r>
              <a:rPr lang="de-DE" dirty="0" smtClean="0"/>
              <a:t> </a:t>
            </a:r>
            <a:r>
              <a:rPr lang="de-DE" dirty="0" err="1" smtClean="0"/>
              <a:t>mainly</a:t>
            </a:r>
            <a:r>
              <a:rPr lang="de-DE" dirty="0" smtClean="0"/>
              <a:t> </a:t>
            </a:r>
            <a:r>
              <a:rPr lang="de-DE" dirty="0" err="1" smtClean="0"/>
              <a:t>used</a:t>
            </a:r>
            <a:r>
              <a:rPr lang="de-DE" dirty="0" smtClean="0"/>
              <a:t> </a:t>
            </a:r>
            <a:r>
              <a:rPr lang="de-DE" dirty="0" err="1" smtClean="0"/>
              <a:t>overregional</a:t>
            </a:r>
            <a:r>
              <a:rPr lang="de-DE" dirty="0" smtClean="0"/>
              <a:t>, 2 </a:t>
            </a:r>
            <a:r>
              <a:rPr lang="de-DE" dirty="0" err="1" smtClean="0"/>
              <a:t>pilots</a:t>
            </a:r>
            <a:r>
              <a:rPr lang="de-DE" dirty="0" smtClean="0"/>
              <a:t> </a:t>
            </a:r>
            <a:r>
              <a:rPr lang="de-DE" dirty="0" err="1" smtClean="0"/>
              <a:t>are</a:t>
            </a:r>
            <a:r>
              <a:rPr lang="de-DE" dirty="0" smtClean="0"/>
              <a:t> </a:t>
            </a:r>
            <a:r>
              <a:rPr lang="de-DE" dirty="0" err="1" smtClean="0"/>
              <a:t>needed</a:t>
            </a:r>
            <a:r>
              <a:rPr lang="de-DE" dirty="0" smtClean="0"/>
              <a:t> </a:t>
            </a:r>
            <a:r>
              <a:rPr lang="de-DE" dirty="0" err="1" smtClean="0"/>
              <a:t>according</a:t>
            </a:r>
            <a:r>
              <a:rPr lang="de-DE" dirty="0" smtClean="0"/>
              <a:t> </a:t>
            </a:r>
            <a:r>
              <a:rPr lang="de-DE" dirty="0" err="1" smtClean="0"/>
              <a:t>to</a:t>
            </a:r>
            <a:r>
              <a:rPr lang="de-DE" dirty="0" smtClean="0"/>
              <a:t> legal </a:t>
            </a:r>
            <a:r>
              <a:rPr lang="de-DE" dirty="0" err="1" smtClean="0"/>
              <a:t>regulations</a:t>
            </a:r>
            <a:r>
              <a:rPr lang="de-DE" dirty="0" smtClean="0"/>
              <a:t>. Thus, at </a:t>
            </a:r>
            <a:r>
              <a:rPr lang="de-DE" dirty="0" err="1" smtClean="0"/>
              <a:t>night</a:t>
            </a:r>
            <a:r>
              <a:rPr lang="de-DE" dirty="0" smtClean="0"/>
              <a:t> time </a:t>
            </a:r>
            <a:r>
              <a:rPr lang="de-DE" dirty="0" err="1" smtClean="0"/>
              <a:t>another</a:t>
            </a:r>
            <a:r>
              <a:rPr lang="de-DE" dirty="0" smtClean="0"/>
              <a:t> </a:t>
            </a:r>
            <a:r>
              <a:rPr lang="de-DE" dirty="0" err="1" smtClean="0"/>
              <a:t>pilot</a:t>
            </a:r>
            <a:r>
              <a:rPr lang="de-DE" dirty="0" smtClean="0"/>
              <a:t> </a:t>
            </a:r>
            <a:r>
              <a:rPr lang="de-DE" dirty="0" err="1" smtClean="0"/>
              <a:t>is</a:t>
            </a:r>
            <a:r>
              <a:rPr lang="de-DE" dirty="0" smtClean="0"/>
              <a:t> </a:t>
            </a:r>
            <a:r>
              <a:rPr lang="de-DE" dirty="0" err="1" smtClean="0"/>
              <a:t>added</a:t>
            </a:r>
            <a:r>
              <a:rPr lang="de-DE" dirty="0" smtClean="0"/>
              <a:t> </a:t>
            </a:r>
            <a:r>
              <a:rPr lang="de-DE" dirty="0" err="1" smtClean="0"/>
              <a:t>to</a:t>
            </a:r>
            <a:r>
              <a:rPr lang="de-DE" dirty="0" smtClean="0"/>
              <a:t> </a:t>
            </a:r>
            <a:r>
              <a:rPr lang="de-DE" dirty="0" err="1" smtClean="0"/>
              <a:t>the</a:t>
            </a:r>
            <a:r>
              <a:rPr lang="de-DE" dirty="0" smtClean="0"/>
              <a:t> </a:t>
            </a:r>
            <a:r>
              <a:rPr lang="de-DE" dirty="0" err="1" smtClean="0"/>
              <a:t>usual</a:t>
            </a:r>
            <a:r>
              <a:rPr lang="de-DE" dirty="0" smtClean="0"/>
              <a:t> 3-man </a:t>
            </a:r>
            <a:r>
              <a:rPr lang="de-DE" dirty="0" err="1" smtClean="0"/>
              <a:t>crew</a:t>
            </a:r>
            <a:r>
              <a:rPr lang="de-DE" dirty="0" smtClean="0"/>
              <a:t> (</a:t>
            </a:r>
            <a:r>
              <a:rPr lang="de-DE" dirty="0" err="1" smtClean="0"/>
              <a:t>emergency</a:t>
            </a:r>
            <a:r>
              <a:rPr lang="de-DE" dirty="0" smtClean="0"/>
              <a:t> </a:t>
            </a:r>
            <a:r>
              <a:rPr lang="de-DE" dirty="0" err="1" smtClean="0"/>
              <a:t>physician</a:t>
            </a:r>
            <a:r>
              <a:rPr lang="de-DE" dirty="0" smtClean="0"/>
              <a:t>, </a:t>
            </a:r>
            <a:r>
              <a:rPr lang="de-DE" dirty="0" err="1" smtClean="0"/>
              <a:t>paramedic</a:t>
            </a:r>
            <a:r>
              <a:rPr lang="de-DE" dirty="0" smtClean="0"/>
              <a:t>, </a:t>
            </a:r>
            <a:r>
              <a:rPr lang="de-DE" dirty="0" err="1" smtClean="0"/>
              <a:t>pilot</a:t>
            </a:r>
            <a:r>
              <a:rPr lang="de-DE" dirty="0" smtClean="0"/>
              <a:t>) </a:t>
            </a:r>
            <a:r>
              <a:rPr lang="de-DE" dirty="0" err="1" smtClean="0"/>
              <a:t>during</a:t>
            </a:r>
            <a:r>
              <a:rPr lang="de-DE" dirty="0" smtClean="0"/>
              <a:t> </a:t>
            </a:r>
            <a:r>
              <a:rPr lang="de-DE" dirty="0" err="1" smtClean="0"/>
              <a:t>daytime</a:t>
            </a:r>
            <a:r>
              <a:rPr lang="de-DE" dirty="0" smtClean="0"/>
              <a:t>.</a:t>
            </a:r>
            <a:br>
              <a:rPr lang="de-DE" dirty="0" smtClean="0"/>
            </a:br>
            <a:r>
              <a:rPr lang="de-DE" dirty="0" smtClean="0"/>
              <a:t>Due </a:t>
            </a:r>
            <a:r>
              <a:rPr lang="de-DE" dirty="0" err="1" smtClean="0"/>
              <a:t>to</a:t>
            </a:r>
            <a:r>
              <a:rPr lang="de-DE" dirty="0" smtClean="0"/>
              <a:t> </a:t>
            </a:r>
            <a:r>
              <a:rPr lang="de-DE" dirty="0" err="1" smtClean="0"/>
              <a:t>its</a:t>
            </a:r>
            <a:r>
              <a:rPr lang="de-DE" dirty="0" smtClean="0"/>
              <a:t> </a:t>
            </a:r>
            <a:r>
              <a:rPr lang="de-DE" dirty="0" err="1" smtClean="0"/>
              <a:t>equipment</a:t>
            </a:r>
            <a:r>
              <a:rPr lang="de-DE" dirty="0" smtClean="0"/>
              <a:t> </a:t>
            </a:r>
            <a:r>
              <a:rPr lang="de-DE" dirty="0" err="1" smtClean="0"/>
              <a:t>and</a:t>
            </a:r>
            <a:r>
              <a:rPr lang="de-DE" dirty="0" smtClean="0"/>
              <a:t> </a:t>
            </a:r>
            <a:r>
              <a:rPr lang="de-DE" dirty="0" err="1" smtClean="0"/>
              <a:t>technical</a:t>
            </a:r>
            <a:r>
              <a:rPr lang="de-DE" dirty="0" smtClean="0"/>
              <a:t> </a:t>
            </a:r>
            <a:r>
              <a:rPr lang="de-DE" dirty="0" err="1" smtClean="0"/>
              <a:t>possibilities</a:t>
            </a:r>
            <a:r>
              <a:rPr lang="de-DE" dirty="0" smtClean="0"/>
              <a:t>, </a:t>
            </a:r>
            <a:r>
              <a:rPr lang="de-DE" dirty="0" err="1" smtClean="0"/>
              <a:t>the</a:t>
            </a:r>
            <a:r>
              <a:rPr lang="de-DE" dirty="0" smtClean="0"/>
              <a:t> </a:t>
            </a:r>
            <a:r>
              <a:rPr lang="de-DE" dirty="0" err="1" smtClean="0"/>
              <a:t>air</a:t>
            </a:r>
            <a:r>
              <a:rPr lang="de-DE" dirty="0" smtClean="0"/>
              <a:t> </a:t>
            </a:r>
            <a:r>
              <a:rPr lang="de-DE" dirty="0" err="1" smtClean="0"/>
              <a:t>rescue</a:t>
            </a:r>
            <a:r>
              <a:rPr lang="de-DE" dirty="0" smtClean="0"/>
              <a:t> </a:t>
            </a:r>
            <a:r>
              <a:rPr lang="de-DE" dirty="0" err="1" smtClean="0"/>
              <a:t>is</a:t>
            </a:r>
            <a:r>
              <a:rPr lang="de-DE" dirty="0" smtClean="0"/>
              <a:t> </a:t>
            </a:r>
            <a:r>
              <a:rPr lang="de-DE" u="sng" dirty="0" err="1" smtClean="0"/>
              <a:t>aeronautical</a:t>
            </a:r>
            <a:r>
              <a:rPr lang="de-DE" dirty="0" err="1" smtClean="0"/>
              <a:t>ly</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medically</a:t>
            </a:r>
            <a:r>
              <a:rPr lang="de-DE" dirty="0" smtClean="0"/>
              <a:t> </a:t>
            </a:r>
            <a:r>
              <a:rPr lang="de-DE" dirty="0" err="1" smtClean="0"/>
              <a:t>able</a:t>
            </a:r>
            <a:r>
              <a:rPr lang="de-DE" dirty="0" smtClean="0"/>
              <a:t> </a:t>
            </a:r>
            <a:r>
              <a:rPr lang="de-DE" dirty="0" err="1" smtClean="0"/>
              <a:t>to</a:t>
            </a:r>
            <a:r>
              <a:rPr lang="de-DE" dirty="0" smtClean="0"/>
              <a:t> </a:t>
            </a:r>
            <a:r>
              <a:rPr lang="de-DE" dirty="0" err="1" smtClean="0"/>
              <a:t>perform</a:t>
            </a:r>
            <a:r>
              <a:rPr lang="de-DE" dirty="0" smtClean="0"/>
              <a:t> </a:t>
            </a:r>
            <a:r>
              <a:rPr lang="de-DE" dirty="0" err="1" smtClean="0"/>
              <a:t>complex</a:t>
            </a:r>
            <a:r>
              <a:rPr lang="de-DE" dirty="0" smtClean="0"/>
              <a:t> </a:t>
            </a:r>
            <a:r>
              <a:rPr lang="de-DE" dirty="0" err="1" smtClean="0"/>
              <a:t>rescue</a:t>
            </a:r>
            <a:r>
              <a:rPr lang="de-DE" dirty="0" smtClean="0"/>
              <a:t> </a:t>
            </a:r>
            <a:r>
              <a:rPr lang="de-DE" dirty="0" err="1" smtClean="0"/>
              <a:t>missions</a:t>
            </a:r>
            <a:r>
              <a:rPr lang="de-DE" dirty="0" smtClean="0"/>
              <a:t> at </a:t>
            </a:r>
            <a:r>
              <a:rPr lang="de-DE" dirty="0" err="1" smtClean="0"/>
              <a:t>night</a:t>
            </a:r>
            <a:r>
              <a:rPr lang="de-DE" dirty="0" smtClean="0"/>
              <a:t> time. Thus, </a:t>
            </a:r>
            <a:r>
              <a:rPr lang="de-DE" dirty="0" err="1" smtClean="0"/>
              <a:t>helicopters</a:t>
            </a:r>
            <a:r>
              <a:rPr lang="de-DE" dirty="0" smtClean="0"/>
              <a:t> </a:t>
            </a:r>
            <a:r>
              <a:rPr lang="de-DE" dirty="0" err="1" smtClean="0"/>
              <a:t>used</a:t>
            </a:r>
            <a:r>
              <a:rPr lang="de-DE" dirty="0" smtClean="0"/>
              <a:t> in </a:t>
            </a:r>
            <a:r>
              <a:rPr lang="de-DE" dirty="0" err="1" smtClean="0"/>
              <a:t>night</a:t>
            </a:r>
            <a:r>
              <a:rPr lang="de-DE" dirty="0" smtClean="0"/>
              <a:t> </a:t>
            </a:r>
            <a:r>
              <a:rPr lang="de-DE" dirty="0" err="1" smtClean="0"/>
              <a:t>flights</a:t>
            </a:r>
            <a:r>
              <a:rPr lang="de-DE" dirty="0" smtClean="0"/>
              <a:t> </a:t>
            </a:r>
            <a:r>
              <a:rPr lang="de-DE" dirty="0" err="1" smtClean="0"/>
              <a:t>usually</a:t>
            </a:r>
            <a:r>
              <a:rPr lang="de-DE" dirty="0" smtClean="0"/>
              <a:t> </a:t>
            </a:r>
            <a:r>
              <a:rPr lang="de-DE" dirty="0" err="1" smtClean="0"/>
              <a:t>have</a:t>
            </a:r>
            <a:r>
              <a:rPr lang="de-DE" dirty="0" smtClean="0"/>
              <a:t> </a:t>
            </a:r>
            <a:r>
              <a:rPr lang="de-DE" dirty="0" err="1" smtClean="0"/>
              <a:t>the</a:t>
            </a:r>
            <a:r>
              <a:rPr lang="de-DE" dirty="0" smtClean="0"/>
              <a:t> </a:t>
            </a:r>
            <a:r>
              <a:rPr lang="de-DE" dirty="0" err="1" smtClean="0"/>
              <a:t>following</a:t>
            </a:r>
            <a:r>
              <a:rPr lang="de-DE" dirty="0" smtClean="0"/>
              <a:t> additional </a:t>
            </a:r>
            <a:r>
              <a:rPr lang="de-DE" dirty="0" err="1" smtClean="0"/>
              <a:t>equipment</a:t>
            </a:r>
            <a:r>
              <a:rPr lang="de-DE" dirty="0" smtClean="0"/>
              <a:t>:</a:t>
            </a:r>
            <a:br>
              <a:rPr lang="de-DE" dirty="0" smtClean="0"/>
            </a:br>
            <a:r>
              <a:rPr lang="de-DE" dirty="0" smtClean="0"/>
              <a:t>Search </a:t>
            </a:r>
            <a:r>
              <a:rPr lang="de-DE" dirty="0" err="1" smtClean="0"/>
              <a:t>and</a:t>
            </a:r>
            <a:r>
              <a:rPr lang="de-DE" dirty="0" smtClean="0"/>
              <a:t> </a:t>
            </a:r>
            <a:r>
              <a:rPr lang="de-DE" dirty="0" err="1" smtClean="0"/>
              <a:t>landing</a:t>
            </a:r>
            <a:r>
              <a:rPr lang="de-DE" dirty="0" smtClean="0"/>
              <a:t> light</a:t>
            </a:r>
            <a:br>
              <a:rPr lang="de-DE" dirty="0" smtClean="0"/>
            </a:br>
            <a:r>
              <a:rPr lang="de-DE" dirty="0" smtClean="0"/>
              <a:t>Autopilot </a:t>
            </a:r>
            <a:r>
              <a:rPr lang="de-DE" dirty="0" err="1" smtClean="0"/>
              <a:t>system</a:t>
            </a:r>
            <a:r>
              <a:rPr lang="de-DE" dirty="0" smtClean="0"/>
              <a:t/>
            </a:r>
            <a:br>
              <a:rPr lang="de-DE" dirty="0" smtClean="0"/>
            </a:br>
            <a:r>
              <a:rPr lang="de-DE" dirty="0" err="1" smtClean="0"/>
              <a:t>Weather</a:t>
            </a:r>
            <a:r>
              <a:rPr lang="de-DE" dirty="0" smtClean="0"/>
              <a:t> </a:t>
            </a:r>
            <a:r>
              <a:rPr lang="de-DE" dirty="0" err="1" smtClean="0"/>
              <a:t>radar</a:t>
            </a:r>
            <a:r>
              <a:rPr lang="de-DE" dirty="0" smtClean="0"/>
              <a:t>. </a:t>
            </a:r>
          </a:p>
        </p:txBody>
      </p:sp>
      <p:sp>
        <p:nvSpPr>
          <p:cNvPr id="266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133302-3AC7-4FEE-86E6-C50CF90DA29D}" type="slidenum">
              <a:rPr lang="de-DE" smtClean="0"/>
              <a:pPr/>
              <a:t>5</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p:cNvSpPr>
          <p:nvPr>
            <p:ph type="sldImg"/>
          </p:nvPr>
        </p:nvSpPr>
        <p:spPr bwMode="auto">
          <a:noFill/>
          <a:ln>
            <a:solidFill>
              <a:srgbClr val="000000"/>
            </a:solidFill>
            <a:miter lim="800000"/>
            <a:headEnd/>
            <a:tailEnd/>
          </a:ln>
        </p:spPr>
      </p:sp>
      <p:sp>
        <p:nvSpPr>
          <p:cNvPr id="2867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Among other things, the medical equipment is mandatory according to EN 13718. For example, DIN EN 13718-2: 2008 contains operational and technical requirements for patient care. The requirements for medical devices (respiratory devices, ECG / defibrillator, number of syringe pumps, medical gas supply, etc.) and the medical consumables are completed by the persons performing the air rescue. The lighting of the interior cabine is also defined by EN 13718 to a minimum and can be expanded by special lighting technology according to the legal requirements by the air carrier companies.</a:t>
            </a:r>
            <a:br>
              <a:rPr lang="de-DE" smtClean="0"/>
            </a:br>
            <a:r>
              <a:rPr lang="de-DE" smtClean="0"/>
              <a:t>The application-oriented lighting situation must be adjustable by the aviation and medical crew for the individual needs independently of each other and without mutual interference. The illumination of the respective medical devices must allow their operation and must not impair optical alarm signals. An individual and situation-dependent adaptation of the light conditions for the outdoor area of ​​the helicopter, such as for loading and unloading procedures, must be possible. </a:t>
            </a:r>
          </a:p>
          <a:p>
            <a:endParaRPr lang="de-DE" smtClean="0"/>
          </a:p>
        </p:txBody>
      </p:sp>
      <p:sp>
        <p:nvSpPr>
          <p:cNvPr id="286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9EB4A-3BB8-4FE6-B9DD-FFAFDC18C4CA}" type="slidenum">
              <a:rPr lang="de-DE" smtClean="0"/>
              <a:pPr/>
              <a:t>6</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p:spPr>
      </p:sp>
      <p:sp>
        <p:nvSpPr>
          <p:cNvPr id="20482"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In terms of air traffic regulations, the European Aviation Safety Agency (EASA) forms the center of aviation policy in Europe. Under certain conditions the use of air rescue resouces is possible during night time. In 2008, the use of night vision goggles for civil air rescue was authorized by the German Federal Aviation Authority. This approval made a fundamental increase in flight safety possible. In addition, the use of "night vision googles" (NVG) significantly increased the operational spectrum during night time. </a:t>
            </a:r>
          </a:p>
        </p:txBody>
      </p:sp>
      <p:sp>
        <p:nvSpPr>
          <p:cNvPr id="204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E696F5-AA9C-4160-9D66-D5F7AC4F1BA2}" type="slidenum">
              <a:rPr lang="de-DE" smtClean="0"/>
              <a:pPr/>
              <a:t>7</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legal basis for transport in the air is made by the EASA and further defined in national regulations by the Member States. The availability of air rescue at night depends not only on the pilots´ licensing and the equipment of the helicopter, but also on weather conditions. The following weather criteria are valid for Helicopter Emergency Medical Services (HEMS) at night: </a:t>
            </a:r>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B0F55D-AF75-4C8D-8325-7669F49157D2}" type="slidenum">
              <a:rPr lang="de-DE" smtClean="0"/>
              <a:pPr/>
              <a:t>8</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The following weather criteria are valid for Helicopter Emergency Medical Services (HEMS) at night:</a:t>
            </a:r>
          </a:p>
          <a:p>
            <a:r>
              <a:rPr lang="de-DE" smtClean="0"/>
              <a:t>- For a flight with two pilots, a horizontal view of 2500m and a cloud limit of at least 1200 feet (approximately 350m), which can be reduced to 1000 feet (approximately 304m) at short notice, must be present. (EU Directive 965 // 2012 SPA.HEMS.120)</a:t>
            </a:r>
            <a:br>
              <a:rPr lang="de-DE" smtClean="0"/>
            </a:br>
            <a:r>
              <a:rPr lang="de-DE" smtClean="0"/>
              <a:t>- In case of provided instrument flight authorization, the pilot is authorized to fly into the clouds and to perform the flight according to instrument flight rules.</a:t>
            </a:r>
          </a:p>
        </p:txBody>
      </p:sp>
      <p:sp>
        <p:nvSpPr>
          <p:cNvPr id="245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572136-3B0A-4DA5-BB69-480AFA5FF526}" type="slidenum">
              <a:rPr lang="de-DE" smtClean="0"/>
              <a:pPr/>
              <a:t>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bwMode="auto">
          <a:noFill/>
          <a:ln>
            <a:solidFill>
              <a:srgbClr val="000000"/>
            </a:solidFill>
            <a:miter lim="800000"/>
            <a:headEnd/>
            <a:tailEnd/>
          </a:ln>
        </p:spPr>
      </p:sp>
      <p:sp>
        <p:nvSpPr>
          <p:cNvPr id="30722"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Among other things, the medical equipment is mandatory according to EN 13718. For example, DIN EN 13718-2: 2008 contains operational and technical requirements for patient care. The requirements for medical devices (respiratory devices, ECG / defibrillator, number of syringe pumps, medical gas supply, etc.) and the medical consumables are completed by the persons performing the air rescue. The lighting of the interior cabine is also defined by EN 13718 to a minimum and can be expanded by special lighting technology according to the legal requirements by the air carrier companies.</a:t>
            </a:r>
            <a:br>
              <a:rPr lang="de-DE" smtClean="0"/>
            </a:br>
            <a:r>
              <a:rPr lang="de-DE" smtClean="0"/>
              <a:t>The application-oriented lighting situation must be adjustable by the aviation and medical crew for the individual needs independently of each other and without mutual interference. The illumination of the respective medical devices must allow their operation and must not impair optical alarm signals. An individual and situation-dependent adaptation of the light conditions for the outdoor area of ​​the helicopter, such as for loading and unloading procedures, must be possible. </a:t>
            </a:r>
          </a:p>
        </p:txBody>
      </p:sp>
      <p:sp>
        <p:nvSpPr>
          <p:cNvPr id="3072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3AC43F-8CB6-421B-BEA7-53D0C31F01F1}" type="slidenum">
              <a:rPr lang="de-DE" smtClean="0"/>
              <a:pPr/>
              <a:t>10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B1E571"/>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lgn="r">
              <a:defRPr sz="1000">
                <a:latin typeface="Arial" panose="020B0604020202020204" pitchFamily="34" charset="0"/>
                <a:cs typeface="Arial" panose="020B0604020202020204" pitchFamily="34" charset="0"/>
              </a:defRPr>
            </a:lvl1pPr>
          </a:lstStyle>
          <a:p>
            <a:pPr>
              <a:defRPr/>
            </a:pPr>
            <a:fld id="{B932C047-9041-47BD-B9D0-2DED425B1B1E}"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28625" y="1074440"/>
            <a:ext cx="8401372" cy="3288542"/>
          </a:xfrm>
          <a:prstGeom prst="rect">
            <a:avLst/>
          </a:prstGeom>
        </p:spPr>
        <p:txBody>
          <a:bodyPr/>
          <a:lstStyle>
            <a:lvl1pPr marL="0" marR="0" indent="0" algn="l" defTabSz="914400" rtl="0" eaLnBrk="1" fontAlgn="base" latinLnBrk="0" hangingPunct="1">
              <a:lnSpc>
                <a:spcPts val="2200"/>
              </a:lnSpc>
              <a:spcBef>
                <a:spcPct val="0"/>
              </a:spcBef>
              <a:spcAft>
                <a:spcPct val="50000"/>
              </a:spcAft>
              <a:buClr>
                <a:srgbClr val="FF0000"/>
              </a:buClr>
              <a:buSzTx/>
              <a:buFont typeface="Arial" panose="020B0604020202020204" pitchFamily="34" charset="0"/>
              <a:buNone/>
              <a:tabLst>
                <a:tab pos="180975" algn="l"/>
                <a:tab pos="1614488" algn="l"/>
              </a:tabLst>
              <a:defRPr sz="1800" b="1">
                <a:latin typeface="Arial" panose="020B0604020202020204" pitchFamily="34" charset="0"/>
                <a:cs typeface="Arial" panose="020B0604020202020204" pitchFamily="34" charset="0"/>
              </a:defRPr>
            </a:lvl1pPr>
            <a:lvl3pPr marL="581025" marR="0" indent="-180975" algn="l" defTabSz="914400" rtl="0" eaLnBrk="1" fontAlgn="base" latinLnBrk="0" hangingPunct="1">
              <a:lnSpc>
                <a:spcPts val="2200"/>
              </a:lnSpc>
              <a:spcBef>
                <a:spcPct val="0"/>
              </a:spcBef>
              <a:spcAft>
                <a:spcPct val="50000"/>
              </a:spcAft>
              <a:buClr>
                <a:srgbClr val="C0C0C0"/>
              </a:buClr>
              <a:buSzTx/>
              <a:buFont typeface="Arial" panose="020B0604020202020204" pitchFamily="34" charset="0"/>
              <a:buChar char="•"/>
              <a:tabLst>
                <a:tab pos="180975" algn="l"/>
                <a:tab pos="1614488" algn="l"/>
              </a:tabLst>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8" name="Titel 1"/>
          <p:cNvSpPr>
            <a:spLocks noGrp="1"/>
          </p:cNvSpPr>
          <p:nvPr>
            <p:ph type="title"/>
          </p:nvPr>
        </p:nvSpPr>
        <p:spPr>
          <a:xfrm>
            <a:off x="429252" y="360000"/>
            <a:ext cx="8402400" cy="360000"/>
          </a:xfrm>
          <a:prstGeom prst="rect">
            <a:avLst/>
          </a:prstGeom>
        </p:spPr>
        <p:txBody>
          <a:bodyPr anchor="ctr"/>
          <a:lstStyle>
            <a:lvl1pPr algn="l">
              <a:defRPr sz="4400"/>
            </a:lvl1pPr>
          </a:lstStyle>
          <a:p>
            <a:endParaRPr lang="de-DE" altLang="de-DE" dirty="0" smtClean="0"/>
          </a:p>
        </p:txBody>
      </p:sp>
      <p:sp>
        <p:nvSpPr>
          <p:cNvPr id="4" name="Foliennummernplatzhalter 5"/>
          <p:cNvSpPr>
            <a:spLocks noGrp="1"/>
          </p:cNvSpPr>
          <p:nvPr>
            <p:ph type="sldNum" sz="quarter" idx="10"/>
          </p:nvPr>
        </p:nvSpPr>
        <p:spPr/>
        <p:txBody>
          <a:bodyPr/>
          <a:lstStyle>
            <a:lvl1pPr>
              <a:defRPr/>
            </a:lvl1pPr>
          </a:lstStyle>
          <a:p>
            <a:pPr>
              <a:defRPr/>
            </a:pPr>
            <a:fld id="{3E50F4AF-9783-4023-AEF8-F264A9BCE577}"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grpSp>
        <p:nvGrpSpPr>
          <p:cNvPr id="6" name="Gruppieren 3"/>
          <p:cNvGrpSpPr>
            <a:grpSpLocks/>
          </p:cNvGrpSpPr>
          <p:nvPr userDrawn="1"/>
        </p:nvGrpSpPr>
        <p:grpSpPr bwMode="auto">
          <a:xfrm>
            <a:off x="9525" y="7938"/>
            <a:ext cx="9150350" cy="5165725"/>
            <a:chOff x="9525" y="-2181"/>
            <a:chExt cx="9150921" cy="5166219"/>
          </a:xfrm>
        </p:grpSpPr>
        <p:cxnSp>
          <p:nvCxnSpPr>
            <p:cNvPr id="7" name="Gerade Verbindung 15"/>
            <p:cNvCxnSpPr>
              <a:cxnSpLocks noChangeShapeType="1"/>
            </p:cNvCxnSpPr>
            <p:nvPr/>
          </p:nvCxnSpPr>
          <p:spPr bwMode="auto">
            <a:xfrm rot="5400000">
              <a:off x="5674050" y="2568178"/>
              <a:ext cx="5142309" cy="1592"/>
            </a:xfrm>
            <a:prstGeom prst="line">
              <a:avLst/>
            </a:prstGeom>
            <a:noFill/>
            <a:ln w="6350" algn="ctr">
              <a:solidFill>
                <a:srgbClr val="0070C0"/>
              </a:solidFill>
              <a:prstDash val="dash"/>
              <a:round/>
              <a:headEnd/>
              <a:tailEnd/>
            </a:ln>
          </p:spPr>
        </p:cxnSp>
        <p:grpSp>
          <p:nvGrpSpPr>
            <p:cNvPr id="8" name="Gruppieren 5"/>
            <p:cNvGrpSpPr>
              <a:grpSpLocks/>
            </p:cNvGrpSpPr>
            <p:nvPr/>
          </p:nvGrpSpPr>
          <p:grpSpPr bwMode="auto">
            <a:xfrm>
              <a:off x="9525" y="-2181"/>
              <a:ext cx="9150921" cy="5166219"/>
              <a:chOff x="9525" y="-2181"/>
              <a:chExt cx="9150921" cy="5166219"/>
            </a:xfrm>
          </p:grpSpPr>
          <p:cxnSp>
            <p:nvCxnSpPr>
              <p:cNvPr id="9" name="Gerade Verbindung 21"/>
              <p:cNvCxnSpPr>
                <a:cxnSpLocks noChangeShapeType="1"/>
              </p:cNvCxnSpPr>
              <p:nvPr/>
            </p:nvCxnSpPr>
            <p:spPr bwMode="auto">
              <a:xfrm>
                <a:off x="9525" y="3089198"/>
                <a:ext cx="9144000" cy="1191"/>
              </a:xfrm>
              <a:prstGeom prst="line">
                <a:avLst/>
              </a:prstGeom>
              <a:noFill/>
              <a:ln w="6350" algn="ctr">
                <a:solidFill>
                  <a:srgbClr val="0070C0"/>
                </a:solidFill>
                <a:prstDash val="dash"/>
                <a:round/>
                <a:headEnd/>
                <a:tailEnd/>
              </a:ln>
            </p:spPr>
          </p:cxnSp>
          <p:cxnSp>
            <p:nvCxnSpPr>
              <p:cNvPr id="10" name="Gerade Verbindung 21"/>
              <p:cNvCxnSpPr>
                <a:cxnSpLocks noChangeShapeType="1"/>
              </p:cNvCxnSpPr>
              <p:nvPr/>
            </p:nvCxnSpPr>
            <p:spPr bwMode="auto">
              <a:xfrm>
                <a:off x="16446" y="3333797"/>
                <a:ext cx="9144000" cy="1191"/>
              </a:xfrm>
              <a:prstGeom prst="line">
                <a:avLst/>
              </a:prstGeom>
              <a:noFill/>
              <a:ln w="6350" algn="ctr">
                <a:solidFill>
                  <a:srgbClr val="0070C0"/>
                </a:solidFill>
                <a:prstDash val="dash"/>
                <a:round/>
                <a:headEnd/>
                <a:tailEnd/>
              </a:ln>
            </p:spPr>
          </p:cxnSp>
          <p:grpSp>
            <p:nvGrpSpPr>
              <p:cNvPr id="11" name="Gruppieren 8"/>
              <p:cNvGrpSpPr>
                <a:grpSpLocks/>
              </p:cNvGrpSpPr>
              <p:nvPr/>
            </p:nvGrpSpPr>
            <p:grpSpPr bwMode="auto">
              <a:xfrm>
                <a:off x="9525" y="-2181"/>
                <a:ext cx="9150921" cy="5166219"/>
                <a:chOff x="9525" y="-2181"/>
                <a:chExt cx="9150921" cy="5166219"/>
              </a:xfrm>
            </p:grpSpPr>
            <p:grpSp>
              <p:nvGrpSpPr>
                <p:cNvPr id="12" name="Gruppieren 9"/>
                <p:cNvGrpSpPr>
                  <a:grpSpLocks/>
                </p:cNvGrpSpPr>
                <p:nvPr/>
              </p:nvGrpSpPr>
              <p:grpSpPr bwMode="auto">
                <a:xfrm>
                  <a:off x="9525" y="-2181"/>
                  <a:ext cx="9150921" cy="5166219"/>
                  <a:chOff x="9525" y="7344"/>
                  <a:chExt cx="9150921" cy="5166219"/>
                </a:xfrm>
              </p:grpSpPr>
              <p:grpSp>
                <p:nvGrpSpPr>
                  <p:cNvPr id="15" name="Gruppieren 12"/>
                  <p:cNvGrpSpPr>
                    <a:grpSpLocks/>
                  </p:cNvGrpSpPr>
                  <p:nvPr/>
                </p:nvGrpSpPr>
                <p:grpSpPr bwMode="auto">
                  <a:xfrm>
                    <a:off x="9525" y="27854"/>
                    <a:ext cx="9144000" cy="5145709"/>
                    <a:chOff x="0" y="26558"/>
                    <a:chExt cx="9144000" cy="6860944"/>
                  </a:xfrm>
                </p:grpSpPr>
                <p:cxnSp>
                  <p:nvCxnSpPr>
                    <p:cNvPr id="21" name="Gerade Verbindung 15"/>
                    <p:cNvCxnSpPr>
                      <a:cxnSpLocks noChangeShapeType="1"/>
                    </p:cNvCxnSpPr>
                    <p:nvPr userDrawn="1"/>
                  </p:nvCxnSpPr>
                  <p:spPr bwMode="auto">
                    <a:xfrm rot="5400000">
                      <a:off x="-3017051" y="3453968"/>
                      <a:ext cx="6856411" cy="1592"/>
                    </a:xfrm>
                    <a:prstGeom prst="line">
                      <a:avLst/>
                    </a:prstGeom>
                    <a:noFill/>
                    <a:ln w="6350" algn="ctr">
                      <a:solidFill>
                        <a:srgbClr val="0070C0"/>
                      </a:solidFill>
                      <a:prstDash val="dash"/>
                      <a:round/>
                      <a:headEnd/>
                      <a:tailEnd/>
                    </a:ln>
                  </p:spPr>
                </p:cxnSp>
                <p:cxnSp>
                  <p:nvCxnSpPr>
                    <p:cNvPr id="22" name="Gerade Verbindung 16"/>
                    <p:cNvCxnSpPr>
                      <a:cxnSpLocks noChangeShapeType="1"/>
                    </p:cNvCxnSpPr>
                    <p:nvPr/>
                  </p:nvCxnSpPr>
                  <p:spPr bwMode="auto">
                    <a:xfrm rot="5400000">
                      <a:off x="3448847" y="3458500"/>
                      <a:ext cx="6856411" cy="1592"/>
                    </a:xfrm>
                    <a:prstGeom prst="line">
                      <a:avLst/>
                    </a:prstGeom>
                    <a:noFill/>
                    <a:ln w="6350" algn="ctr">
                      <a:solidFill>
                        <a:srgbClr val="0070C0"/>
                      </a:solidFill>
                      <a:prstDash val="dash"/>
                      <a:round/>
                      <a:headEnd/>
                      <a:tailEnd/>
                    </a:ln>
                  </p:spPr>
                </p:cxnSp>
                <p:cxnSp>
                  <p:nvCxnSpPr>
                    <p:cNvPr id="23" name="Gerade Verbindung 17"/>
                    <p:cNvCxnSpPr>
                      <a:cxnSpLocks noChangeShapeType="1"/>
                    </p:cNvCxnSpPr>
                    <p:nvPr/>
                  </p:nvCxnSpPr>
                  <p:spPr bwMode="auto">
                    <a:xfrm rot="5400000">
                      <a:off x="5393062" y="3458500"/>
                      <a:ext cx="6856412" cy="1592"/>
                    </a:xfrm>
                    <a:prstGeom prst="line">
                      <a:avLst/>
                    </a:prstGeom>
                    <a:noFill/>
                    <a:ln w="6350" algn="ctr">
                      <a:solidFill>
                        <a:srgbClr val="0070C0"/>
                      </a:solidFill>
                      <a:prstDash val="dash"/>
                      <a:round/>
                      <a:headEnd/>
                      <a:tailEnd/>
                    </a:ln>
                  </p:spPr>
                </p:cxnSp>
                <p:cxnSp>
                  <p:nvCxnSpPr>
                    <p:cNvPr id="24" name="Gerade Verbindung 18"/>
                    <p:cNvCxnSpPr>
                      <a:cxnSpLocks noChangeShapeType="1"/>
                    </p:cNvCxnSpPr>
                    <p:nvPr/>
                  </p:nvCxnSpPr>
                  <p:spPr bwMode="auto">
                    <a:xfrm>
                      <a:off x="0" y="454041"/>
                      <a:ext cx="9144000" cy="1588"/>
                    </a:xfrm>
                    <a:prstGeom prst="line">
                      <a:avLst/>
                    </a:prstGeom>
                    <a:noFill/>
                    <a:ln w="6350" algn="ctr">
                      <a:solidFill>
                        <a:srgbClr val="0070C0"/>
                      </a:solidFill>
                      <a:prstDash val="dash"/>
                      <a:round/>
                      <a:headEnd/>
                      <a:tailEnd/>
                    </a:ln>
                  </p:spPr>
                </p:cxnSp>
                <p:cxnSp>
                  <p:nvCxnSpPr>
                    <p:cNvPr id="25" name="Gerade Verbindung 19"/>
                    <p:cNvCxnSpPr>
                      <a:cxnSpLocks noChangeShapeType="1"/>
                    </p:cNvCxnSpPr>
                    <p:nvPr/>
                  </p:nvCxnSpPr>
                  <p:spPr bwMode="auto">
                    <a:xfrm>
                      <a:off x="0" y="959543"/>
                      <a:ext cx="9144000" cy="1588"/>
                    </a:xfrm>
                    <a:prstGeom prst="line">
                      <a:avLst/>
                    </a:prstGeom>
                    <a:noFill/>
                    <a:ln w="6350" algn="ctr">
                      <a:solidFill>
                        <a:srgbClr val="0070C0"/>
                      </a:solidFill>
                      <a:prstDash val="dash"/>
                      <a:round/>
                      <a:headEnd/>
                      <a:tailEnd/>
                    </a:ln>
                  </p:spPr>
                </p:cxnSp>
                <p:cxnSp>
                  <p:nvCxnSpPr>
                    <p:cNvPr id="26" name="Gerade Verbindung 20"/>
                    <p:cNvCxnSpPr>
                      <a:cxnSpLocks noChangeShapeType="1"/>
                    </p:cNvCxnSpPr>
                    <p:nvPr/>
                  </p:nvCxnSpPr>
                  <p:spPr bwMode="auto">
                    <a:xfrm>
                      <a:off x="0" y="1413605"/>
                      <a:ext cx="9144000" cy="1588"/>
                    </a:xfrm>
                    <a:prstGeom prst="line">
                      <a:avLst/>
                    </a:prstGeom>
                    <a:noFill/>
                    <a:ln w="6350" algn="ctr">
                      <a:solidFill>
                        <a:srgbClr val="0070C0"/>
                      </a:solidFill>
                      <a:prstDash val="dash"/>
                      <a:round/>
                      <a:headEnd/>
                      <a:tailEnd/>
                    </a:ln>
                  </p:spPr>
                </p:cxnSp>
                <p:cxnSp>
                  <p:nvCxnSpPr>
                    <p:cNvPr id="27" name="Gerade Verbindung 21"/>
                    <p:cNvCxnSpPr>
                      <a:cxnSpLocks noChangeShapeType="1"/>
                    </p:cNvCxnSpPr>
                    <p:nvPr/>
                  </p:nvCxnSpPr>
                  <p:spPr bwMode="auto">
                    <a:xfrm>
                      <a:off x="0" y="3309343"/>
                      <a:ext cx="9144000" cy="1588"/>
                    </a:xfrm>
                    <a:prstGeom prst="line">
                      <a:avLst/>
                    </a:prstGeom>
                    <a:noFill/>
                    <a:ln w="6350" algn="ctr">
                      <a:solidFill>
                        <a:srgbClr val="0070C0"/>
                      </a:solidFill>
                      <a:prstDash val="dash"/>
                      <a:round/>
                      <a:headEnd/>
                      <a:tailEnd/>
                    </a:ln>
                  </p:spPr>
                </p:cxnSp>
              </p:grpSp>
              <p:cxnSp>
                <p:nvCxnSpPr>
                  <p:cNvPr id="16" name="Gerade Verbindung 13"/>
                  <p:cNvCxnSpPr>
                    <a:cxnSpLocks noChangeShapeType="1"/>
                  </p:cNvCxnSpPr>
                  <p:nvPr/>
                </p:nvCxnSpPr>
                <p:spPr bwMode="auto">
                  <a:xfrm rot="5400000">
                    <a:off x="362401" y="2590277"/>
                    <a:ext cx="5142309" cy="1592"/>
                  </a:xfrm>
                  <a:prstGeom prst="line">
                    <a:avLst/>
                  </a:prstGeom>
                  <a:noFill/>
                  <a:ln w="6350" algn="ctr">
                    <a:solidFill>
                      <a:srgbClr val="0070C0"/>
                    </a:solidFill>
                    <a:prstDash val="dash"/>
                    <a:round/>
                    <a:headEnd/>
                    <a:tailEnd/>
                  </a:ln>
                </p:spPr>
              </p:cxnSp>
              <p:cxnSp>
                <p:nvCxnSpPr>
                  <p:cNvPr id="17" name="Gerade Verbindung 14"/>
                  <p:cNvCxnSpPr>
                    <a:cxnSpLocks noChangeShapeType="1"/>
                  </p:cNvCxnSpPr>
                  <p:nvPr/>
                </p:nvCxnSpPr>
                <p:spPr bwMode="auto">
                  <a:xfrm rot="5400000">
                    <a:off x="775913" y="2577703"/>
                    <a:ext cx="5142309" cy="1592"/>
                  </a:xfrm>
                  <a:prstGeom prst="line">
                    <a:avLst/>
                  </a:prstGeom>
                  <a:noFill/>
                  <a:ln w="6350" algn="ctr">
                    <a:solidFill>
                      <a:srgbClr val="0070C0"/>
                    </a:solidFill>
                    <a:prstDash val="dash"/>
                    <a:round/>
                    <a:headEnd/>
                    <a:tailEnd/>
                  </a:ln>
                </p:spPr>
              </p:cxnSp>
              <p:cxnSp>
                <p:nvCxnSpPr>
                  <p:cNvPr id="18" name="Gerade Verbindung 15"/>
                  <p:cNvCxnSpPr>
                    <a:cxnSpLocks noChangeShapeType="1"/>
                  </p:cNvCxnSpPr>
                  <p:nvPr/>
                </p:nvCxnSpPr>
                <p:spPr bwMode="auto">
                  <a:xfrm rot="5400000">
                    <a:off x="3307030" y="2593677"/>
                    <a:ext cx="5142309" cy="1592"/>
                  </a:xfrm>
                  <a:prstGeom prst="line">
                    <a:avLst/>
                  </a:prstGeom>
                  <a:noFill/>
                  <a:ln w="6350" algn="ctr">
                    <a:solidFill>
                      <a:srgbClr val="0070C0"/>
                    </a:solidFill>
                    <a:prstDash val="dash"/>
                    <a:round/>
                    <a:headEnd/>
                    <a:tailEnd/>
                  </a:ln>
                </p:spPr>
              </p:cxnSp>
              <p:cxnSp>
                <p:nvCxnSpPr>
                  <p:cNvPr id="19" name="Gerade Verbindung 15"/>
                  <p:cNvCxnSpPr>
                    <a:cxnSpLocks noChangeShapeType="1"/>
                  </p:cNvCxnSpPr>
                  <p:nvPr/>
                </p:nvCxnSpPr>
                <p:spPr bwMode="auto">
                  <a:xfrm rot="5400000">
                    <a:off x="3728521" y="2578396"/>
                    <a:ext cx="5142309" cy="1592"/>
                  </a:xfrm>
                  <a:prstGeom prst="line">
                    <a:avLst/>
                  </a:prstGeom>
                  <a:noFill/>
                  <a:ln w="6350" algn="ctr">
                    <a:solidFill>
                      <a:srgbClr val="0070C0"/>
                    </a:solidFill>
                    <a:prstDash val="dash"/>
                    <a:round/>
                    <a:headEnd/>
                    <a:tailEnd/>
                  </a:ln>
                </p:spPr>
              </p:cxnSp>
              <p:cxnSp>
                <p:nvCxnSpPr>
                  <p:cNvPr id="20" name="Gerade Verbindung 21"/>
                  <p:cNvCxnSpPr>
                    <a:cxnSpLocks noChangeShapeType="1"/>
                  </p:cNvCxnSpPr>
                  <p:nvPr/>
                </p:nvCxnSpPr>
                <p:spPr bwMode="auto">
                  <a:xfrm>
                    <a:off x="16446" y="2734541"/>
                    <a:ext cx="9144000" cy="1191"/>
                  </a:xfrm>
                  <a:prstGeom prst="line">
                    <a:avLst/>
                  </a:prstGeom>
                  <a:noFill/>
                  <a:ln w="6350" algn="ctr">
                    <a:solidFill>
                      <a:srgbClr val="0070C0"/>
                    </a:solidFill>
                    <a:prstDash val="dash"/>
                    <a:round/>
                    <a:headEnd/>
                    <a:tailEnd/>
                  </a:ln>
                </p:spPr>
              </p:cxnSp>
            </p:grpSp>
            <p:cxnSp>
              <p:nvCxnSpPr>
                <p:cNvPr id="13" name="Gerade Verbindung 15"/>
                <p:cNvCxnSpPr>
                  <a:cxnSpLocks noChangeShapeType="1"/>
                </p:cNvCxnSpPr>
                <p:nvPr/>
              </p:nvCxnSpPr>
              <p:spPr bwMode="auto">
                <a:xfrm rot="5400000">
                  <a:off x="2068316" y="2576113"/>
                  <a:ext cx="5142309" cy="1592"/>
                </a:xfrm>
                <a:prstGeom prst="line">
                  <a:avLst/>
                </a:prstGeom>
                <a:noFill/>
                <a:ln w="6350" algn="ctr">
                  <a:solidFill>
                    <a:srgbClr val="0070C0"/>
                  </a:solidFill>
                  <a:prstDash val="dash"/>
                  <a:round/>
                  <a:headEnd/>
                  <a:tailEnd/>
                </a:ln>
              </p:spPr>
            </p:cxnSp>
            <p:cxnSp>
              <p:nvCxnSpPr>
                <p:cNvPr id="14" name="Gerade Verbindung 15"/>
                <p:cNvCxnSpPr>
                  <a:cxnSpLocks noChangeShapeType="1"/>
                </p:cNvCxnSpPr>
                <p:nvPr/>
              </p:nvCxnSpPr>
              <p:spPr bwMode="auto">
                <a:xfrm rot="5400000">
                  <a:off x="1455999" y="2582562"/>
                  <a:ext cx="5142309" cy="1592"/>
                </a:xfrm>
                <a:prstGeom prst="line">
                  <a:avLst/>
                </a:prstGeom>
                <a:noFill/>
                <a:ln w="6350" algn="ctr">
                  <a:solidFill>
                    <a:srgbClr val="0070C0"/>
                  </a:solidFill>
                  <a:prstDash val="dash"/>
                  <a:round/>
                  <a:headEnd/>
                  <a:tailEnd/>
                </a:ln>
              </p:spPr>
            </p:cxnSp>
          </p:grpSp>
        </p:grpSp>
      </p:grpSp>
      <p:sp>
        <p:nvSpPr>
          <p:cNvPr id="33" name="Titel 1"/>
          <p:cNvSpPr>
            <a:spLocks noGrp="1"/>
          </p:cNvSpPr>
          <p:nvPr>
            <p:ph type="title"/>
          </p:nvPr>
        </p:nvSpPr>
        <p:spPr>
          <a:xfrm>
            <a:off x="429383" y="360000"/>
            <a:ext cx="8402400" cy="360000"/>
          </a:xfrm>
          <a:prstGeom prst="rect">
            <a:avLst/>
          </a:prstGeom>
        </p:spPr>
        <p:txBody>
          <a:bodyPr anchor="ctr"/>
          <a:lstStyle>
            <a:lvl1pPr algn="l">
              <a:defRPr sz="4400"/>
            </a:lvl1pPr>
          </a:lstStyle>
          <a:p>
            <a:endParaRPr lang="de-DE" altLang="de-DE" dirty="0" smtClean="0"/>
          </a:p>
        </p:txBody>
      </p:sp>
      <p:sp>
        <p:nvSpPr>
          <p:cNvPr id="34" name="Inhaltsplatzhalter 2"/>
          <p:cNvSpPr>
            <a:spLocks noGrp="1"/>
          </p:cNvSpPr>
          <p:nvPr>
            <p:ph idx="1"/>
          </p:nvPr>
        </p:nvSpPr>
        <p:spPr>
          <a:xfrm>
            <a:off x="431336" y="1078632"/>
            <a:ext cx="2513477" cy="1405111"/>
          </a:xfrm>
          <a:prstGeom prst="rect">
            <a:avLst/>
          </a:prstGeom>
        </p:spPr>
        <p:txBody>
          <a:bodyPr/>
          <a:lstStyle>
            <a:lvl1pPr marL="0" marR="0" indent="0" algn="l" defTabSz="914400" rtl="0" eaLnBrk="1" fontAlgn="auto" latinLnBrk="0" hangingPunct="1">
              <a:lnSpc>
                <a:spcPct val="100000"/>
              </a:lnSpc>
              <a:spcBef>
                <a:spcPts val="0"/>
              </a:spcBef>
              <a:spcAft>
                <a:spcPct val="50000"/>
              </a:spcAft>
              <a:buClrTx/>
              <a:buSzTx/>
              <a:buFontTx/>
              <a:buNone/>
              <a:tabLst>
                <a:tab pos="0" algn="l"/>
                <a:tab pos="2776538" algn="l"/>
                <a:tab pos="5581650" algn="l"/>
                <a:tab pos="5588000" algn="l"/>
              </a:tabLst>
              <a:defRPr sz="1800" b="1">
                <a:latin typeface="Arial" panose="020B0604020202020204" pitchFamily="34" charset="0"/>
                <a:cs typeface="Arial" panose="020B0604020202020204" pitchFamily="34" charset="0"/>
              </a:defRPr>
            </a:lvl1pPr>
            <a:lvl3pPr marL="581025" marR="0" indent="-180975" algn="l" defTabSz="914400" rtl="0" eaLnBrk="1" fontAlgn="base" latinLnBrk="0" hangingPunct="1">
              <a:lnSpc>
                <a:spcPts val="2200"/>
              </a:lnSpc>
              <a:spcBef>
                <a:spcPct val="0"/>
              </a:spcBef>
              <a:spcAft>
                <a:spcPct val="50000"/>
              </a:spcAft>
              <a:buClr>
                <a:srgbClr val="C0C0C0"/>
              </a:buClr>
              <a:buSzTx/>
              <a:buFont typeface="Arial" panose="020B0604020202020204" pitchFamily="34" charset="0"/>
              <a:buChar char="•"/>
              <a:tabLst>
                <a:tab pos="180975" algn="l"/>
                <a:tab pos="1614488" algn="l"/>
              </a:tabLst>
              <a:defRPr/>
            </a:lvl3pPr>
          </a:lstStyle>
          <a:p>
            <a:pPr lvl="0"/>
            <a:r>
              <a:rPr lang="de-DE" altLang="de-DE" noProof="0" smtClean="0"/>
              <a:t>Textmasterformat bearbeiten</a:t>
            </a:r>
          </a:p>
          <a:p>
            <a:pPr lvl="1"/>
            <a:r>
              <a:rPr lang="de-DE" altLang="de-DE" noProof="0" smtClean="0"/>
              <a:t>Zweite Ebene</a:t>
            </a:r>
          </a:p>
          <a:p>
            <a:pPr lvl="2"/>
            <a:r>
              <a:rPr lang="de-DE" altLang="de-DE" noProof="0" smtClean="0"/>
              <a:t>Dritte Ebene</a:t>
            </a:r>
          </a:p>
        </p:txBody>
      </p:sp>
      <p:sp>
        <p:nvSpPr>
          <p:cNvPr id="35" name="Inhaltsplatzhalter 2"/>
          <p:cNvSpPr>
            <a:spLocks noGrp="1"/>
          </p:cNvSpPr>
          <p:nvPr>
            <p:ph idx="11"/>
          </p:nvPr>
        </p:nvSpPr>
        <p:spPr>
          <a:xfrm>
            <a:off x="3357389" y="1078632"/>
            <a:ext cx="2513477" cy="1405111"/>
          </a:xfrm>
          <a:prstGeom prst="rect">
            <a:avLst/>
          </a:prstGeom>
        </p:spPr>
        <p:txBody>
          <a:bodyPr/>
          <a:lstStyle>
            <a:lvl1pPr marL="0" marR="0" indent="0" algn="l" defTabSz="914400" rtl="0" eaLnBrk="1" fontAlgn="auto" latinLnBrk="0" hangingPunct="1">
              <a:lnSpc>
                <a:spcPct val="100000"/>
              </a:lnSpc>
              <a:spcBef>
                <a:spcPts val="0"/>
              </a:spcBef>
              <a:spcAft>
                <a:spcPct val="50000"/>
              </a:spcAft>
              <a:buClrTx/>
              <a:buSzTx/>
              <a:buFontTx/>
              <a:buNone/>
              <a:tabLst>
                <a:tab pos="0" algn="l"/>
                <a:tab pos="2776538" algn="l"/>
                <a:tab pos="5581650" algn="l"/>
                <a:tab pos="5588000" algn="l"/>
              </a:tabLst>
              <a:defRPr sz="1800" b="1">
                <a:latin typeface="Arial" panose="020B0604020202020204" pitchFamily="34" charset="0"/>
                <a:cs typeface="Arial" panose="020B0604020202020204" pitchFamily="34" charset="0"/>
              </a:defRPr>
            </a:lvl1pPr>
            <a:lvl3pPr marL="581025" marR="0" indent="-180975" algn="l" defTabSz="914400" rtl="0" eaLnBrk="1" fontAlgn="base" latinLnBrk="0" hangingPunct="1">
              <a:lnSpc>
                <a:spcPts val="2200"/>
              </a:lnSpc>
              <a:spcBef>
                <a:spcPct val="0"/>
              </a:spcBef>
              <a:spcAft>
                <a:spcPct val="50000"/>
              </a:spcAft>
              <a:buClr>
                <a:srgbClr val="C0C0C0"/>
              </a:buClr>
              <a:buSzTx/>
              <a:buFont typeface="Arial" panose="020B0604020202020204" pitchFamily="34" charset="0"/>
              <a:buChar char="•"/>
              <a:tabLst>
                <a:tab pos="180975" algn="l"/>
                <a:tab pos="1614488" algn="l"/>
              </a:tabLst>
              <a:defRPr/>
            </a:lvl3pPr>
          </a:lstStyle>
          <a:p>
            <a:pPr lvl="0"/>
            <a:r>
              <a:rPr lang="de-DE" altLang="de-DE" noProof="0" smtClean="0"/>
              <a:t>Textmasterformat bearbeiten</a:t>
            </a:r>
          </a:p>
          <a:p>
            <a:pPr lvl="1"/>
            <a:r>
              <a:rPr lang="de-DE" altLang="de-DE" noProof="0" smtClean="0"/>
              <a:t>Zweite Ebene</a:t>
            </a:r>
          </a:p>
          <a:p>
            <a:pPr lvl="2"/>
            <a:r>
              <a:rPr lang="de-DE" altLang="de-DE" noProof="0" smtClean="0"/>
              <a:t>Dritte Ebene</a:t>
            </a:r>
          </a:p>
        </p:txBody>
      </p:sp>
      <p:sp>
        <p:nvSpPr>
          <p:cNvPr id="36" name="Inhaltsplatzhalter 2"/>
          <p:cNvSpPr>
            <a:spLocks noGrp="1"/>
          </p:cNvSpPr>
          <p:nvPr>
            <p:ph idx="12"/>
          </p:nvPr>
        </p:nvSpPr>
        <p:spPr>
          <a:xfrm>
            <a:off x="6308036" y="1078632"/>
            <a:ext cx="2513477" cy="1405111"/>
          </a:xfrm>
          <a:prstGeom prst="rect">
            <a:avLst/>
          </a:prstGeom>
        </p:spPr>
        <p:txBody>
          <a:bodyPr/>
          <a:lstStyle>
            <a:lvl1pPr marL="0" marR="0" indent="0" algn="l" defTabSz="914400" rtl="0" eaLnBrk="1" fontAlgn="auto" latinLnBrk="0" hangingPunct="1">
              <a:lnSpc>
                <a:spcPct val="100000"/>
              </a:lnSpc>
              <a:spcBef>
                <a:spcPts val="0"/>
              </a:spcBef>
              <a:spcAft>
                <a:spcPct val="50000"/>
              </a:spcAft>
              <a:buClrTx/>
              <a:buSzTx/>
              <a:buFontTx/>
              <a:buNone/>
              <a:tabLst>
                <a:tab pos="0" algn="l"/>
                <a:tab pos="2776538" algn="l"/>
                <a:tab pos="5581650" algn="l"/>
                <a:tab pos="5588000" algn="l"/>
              </a:tabLst>
              <a:defRPr sz="1800" b="1">
                <a:latin typeface="Arial" panose="020B0604020202020204" pitchFamily="34" charset="0"/>
                <a:cs typeface="Arial" panose="020B0604020202020204" pitchFamily="34" charset="0"/>
              </a:defRPr>
            </a:lvl1pPr>
            <a:lvl3pPr marL="581025" marR="0" indent="-180975" algn="l" defTabSz="914400" rtl="0" eaLnBrk="1" fontAlgn="base" latinLnBrk="0" hangingPunct="1">
              <a:lnSpc>
                <a:spcPts val="2200"/>
              </a:lnSpc>
              <a:spcBef>
                <a:spcPct val="0"/>
              </a:spcBef>
              <a:spcAft>
                <a:spcPct val="50000"/>
              </a:spcAft>
              <a:buClr>
                <a:srgbClr val="C0C0C0"/>
              </a:buClr>
              <a:buSzTx/>
              <a:buFont typeface="Arial" panose="020B0604020202020204" pitchFamily="34" charset="0"/>
              <a:buChar char="•"/>
              <a:tabLst>
                <a:tab pos="180975" algn="l"/>
                <a:tab pos="1614488" algn="l"/>
              </a:tabLst>
              <a:defRPr/>
            </a:lvl3pPr>
          </a:lstStyle>
          <a:p>
            <a:pPr lvl="0"/>
            <a:r>
              <a:rPr lang="de-DE" altLang="de-DE" noProof="0" smtClean="0"/>
              <a:t>Textmasterformat bearbeiten</a:t>
            </a:r>
          </a:p>
          <a:p>
            <a:pPr lvl="1"/>
            <a:r>
              <a:rPr lang="de-DE" altLang="de-DE" noProof="0" smtClean="0"/>
              <a:t>Zweite Ebene</a:t>
            </a:r>
          </a:p>
          <a:p>
            <a:pPr lvl="2"/>
            <a:r>
              <a:rPr lang="de-DE" altLang="de-DE" noProof="0" smtClean="0"/>
              <a:t>Dritte Ebene</a:t>
            </a:r>
          </a:p>
        </p:txBody>
      </p:sp>
      <p:sp>
        <p:nvSpPr>
          <p:cNvPr id="28" name="Foliennummernplatzhalter 5"/>
          <p:cNvSpPr>
            <a:spLocks noGrp="1"/>
          </p:cNvSpPr>
          <p:nvPr>
            <p:ph type="sldNum" sz="quarter" idx="13"/>
          </p:nvPr>
        </p:nvSpPr>
        <p:spPr/>
        <p:txBody>
          <a:bodyPr/>
          <a:lstStyle>
            <a:lvl1pPr>
              <a:defRPr/>
            </a:lvl1pPr>
          </a:lstStyle>
          <a:p>
            <a:pPr>
              <a:defRPr/>
            </a:pPr>
            <a:fld id="{A6AAB57B-4F13-408F-B594-457B607E3AC4}"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0" name="Titel 1"/>
          <p:cNvSpPr>
            <a:spLocks noGrp="1"/>
          </p:cNvSpPr>
          <p:nvPr>
            <p:ph type="title"/>
          </p:nvPr>
        </p:nvSpPr>
        <p:spPr>
          <a:xfrm>
            <a:off x="429383" y="358552"/>
            <a:ext cx="8402400" cy="360000"/>
          </a:xfrm>
          <a:prstGeom prst="rect">
            <a:avLst/>
          </a:prstGeom>
        </p:spPr>
        <p:txBody>
          <a:bodyPr anchor="ctr"/>
          <a:lstStyle>
            <a:lvl1pPr algn="l">
              <a:defRPr sz="4400"/>
            </a:lvl1pPr>
          </a:lstStyle>
          <a:p>
            <a:endParaRPr lang="de-DE" altLang="de-DE" dirty="0" smtClean="0"/>
          </a:p>
        </p:txBody>
      </p:sp>
      <p:sp>
        <p:nvSpPr>
          <p:cNvPr id="31" name="Inhaltsplatzhalter 2"/>
          <p:cNvSpPr>
            <a:spLocks noGrp="1"/>
          </p:cNvSpPr>
          <p:nvPr>
            <p:ph idx="1"/>
          </p:nvPr>
        </p:nvSpPr>
        <p:spPr>
          <a:xfrm>
            <a:off x="430957" y="3350568"/>
            <a:ext cx="3595150" cy="1405111"/>
          </a:xfrm>
          <a:prstGeom prst="rect">
            <a:avLst/>
          </a:prstGeom>
        </p:spPr>
        <p:txBody>
          <a:bodyPr/>
          <a:lstStyle>
            <a:lvl1pPr marL="0" marR="0" indent="0" algn="l" defTabSz="914400" rtl="0" eaLnBrk="1" fontAlgn="auto" latinLnBrk="0" hangingPunct="1">
              <a:lnSpc>
                <a:spcPct val="100000"/>
              </a:lnSpc>
              <a:spcBef>
                <a:spcPts val="0"/>
              </a:spcBef>
              <a:spcAft>
                <a:spcPct val="50000"/>
              </a:spcAft>
              <a:buClrTx/>
              <a:buSzTx/>
              <a:buFontTx/>
              <a:buNone/>
              <a:tabLst>
                <a:tab pos="0" algn="l"/>
                <a:tab pos="2776538" algn="l"/>
                <a:tab pos="5581650" algn="l"/>
                <a:tab pos="5588000" algn="l"/>
              </a:tabLst>
              <a:defRPr sz="1800" b="1">
                <a:latin typeface="Arial" panose="020B0604020202020204" pitchFamily="34" charset="0"/>
                <a:cs typeface="Arial" panose="020B0604020202020204" pitchFamily="34" charset="0"/>
              </a:defRPr>
            </a:lvl1pPr>
            <a:lvl3pPr marL="581025" marR="0" indent="-180975" algn="l" defTabSz="914400" rtl="0" eaLnBrk="1" fontAlgn="base" latinLnBrk="0" hangingPunct="1">
              <a:lnSpc>
                <a:spcPts val="2200"/>
              </a:lnSpc>
              <a:spcBef>
                <a:spcPct val="0"/>
              </a:spcBef>
              <a:spcAft>
                <a:spcPct val="50000"/>
              </a:spcAft>
              <a:buClr>
                <a:srgbClr val="C0C0C0"/>
              </a:buClr>
              <a:buSzTx/>
              <a:buFont typeface="Arial" panose="020B0604020202020204" pitchFamily="34" charset="0"/>
              <a:buChar char="•"/>
              <a:tabLst>
                <a:tab pos="180975" algn="l"/>
                <a:tab pos="1614488" algn="l"/>
              </a:tabLst>
              <a:defRPr/>
            </a:lvl3pPr>
          </a:lstStyle>
          <a:p>
            <a:pPr lvl="0"/>
            <a:r>
              <a:rPr lang="de-DE" altLang="de-DE" noProof="0" smtClean="0"/>
              <a:t>Textmasterformat bearbeiten</a:t>
            </a:r>
          </a:p>
          <a:p>
            <a:pPr lvl="1"/>
            <a:r>
              <a:rPr lang="de-DE" altLang="de-DE" noProof="0" smtClean="0"/>
              <a:t>Zweite Ebene</a:t>
            </a:r>
          </a:p>
          <a:p>
            <a:pPr lvl="2"/>
            <a:r>
              <a:rPr lang="de-DE" altLang="de-DE" noProof="0" smtClean="0"/>
              <a:t>Dritte Ebene</a:t>
            </a:r>
          </a:p>
        </p:txBody>
      </p:sp>
      <p:sp>
        <p:nvSpPr>
          <p:cNvPr id="32" name="Inhaltsplatzhalter 2"/>
          <p:cNvSpPr>
            <a:spLocks noGrp="1"/>
          </p:cNvSpPr>
          <p:nvPr>
            <p:ph idx="11"/>
          </p:nvPr>
        </p:nvSpPr>
        <p:spPr>
          <a:xfrm>
            <a:off x="4649502" y="3354313"/>
            <a:ext cx="3595150" cy="1405111"/>
          </a:xfrm>
          <a:prstGeom prst="rect">
            <a:avLst/>
          </a:prstGeom>
        </p:spPr>
        <p:txBody>
          <a:bodyPr/>
          <a:lstStyle>
            <a:lvl1pPr marL="0" marR="0" indent="0" algn="l" defTabSz="914400" rtl="0" eaLnBrk="1" fontAlgn="auto" latinLnBrk="0" hangingPunct="1">
              <a:lnSpc>
                <a:spcPct val="100000"/>
              </a:lnSpc>
              <a:spcBef>
                <a:spcPts val="0"/>
              </a:spcBef>
              <a:spcAft>
                <a:spcPct val="50000"/>
              </a:spcAft>
              <a:buClrTx/>
              <a:buSzTx/>
              <a:buFontTx/>
              <a:buNone/>
              <a:tabLst>
                <a:tab pos="0" algn="l"/>
                <a:tab pos="2776538" algn="l"/>
                <a:tab pos="5581650" algn="l"/>
                <a:tab pos="5588000" algn="l"/>
              </a:tabLst>
              <a:defRPr sz="1800" b="1">
                <a:latin typeface="Arial" panose="020B0604020202020204" pitchFamily="34" charset="0"/>
                <a:cs typeface="Arial" panose="020B0604020202020204" pitchFamily="34" charset="0"/>
              </a:defRPr>
            </a:lvl1pPr>
            <a:lvl3pPr marL="581025" marR="0" indent="-180975" algn="l" defTabSz="914400" rtl="0" eaLnBrk="1" fontAlgn="base" latinLnBrk="0" hangingPunct="1">
              <a:lnSpc>
                <a:spcPts val="2200"/>
              </a:lnSpc>
              <a:spcBef>
                <a:spcPct val="0"/>
              </a:spcBef>
              <a:spcAft>
                <a:spcPct val="50000"/>
              </a:spcAft>
              <a:buClr>
                <a:srgbClr val="C0C0C0"/>
              </a:buClr>
              <a:buSzTx/>
              <a:buFont typeface="Arial" panose="020B0604020202020204" pitchFamily="34" charset="0"/>
              <a:buChar char="•"/>
              <a:tabLst>
                <a:tab pos="180975" algn="l"/>
                <a:tab pos="1614488" algn="l"/>
              </a:tabLst>
              <a:defRPr/>
            </a:lvl3pPr>
          </a:lstStyle>
          <a:p>
            <a:pPr lvl="0"/>
            <a:r>
              <a:rPr lang="de-DE" altLang="de-DE" noProof="0" smtClean="0"/>
              <a:t>Textmasterformat bearbeiten</a:t>
            </a:r>
          </a:p>
          <a:p>
            <a:pPr lvl="1"/>
            <a:r>
              <a:rPr lang="de-DE" altLang="de-DE" noProof="0" smtClean="0"/>
              <a:t>Zweite Ebene</a:t>
            </a:r>
          </a:p>
          <a:p>
            <a:pPr lvl="2"/>
            <a:r>
              <a:rPr lang="de-DE" altLang="de-DE" noProof="0" smtClean="0"/>
              <a:t>Dritte Ebene</a:t>
            </a:r>
          </a:p>
        </p:txBody>
      </p:sp>
      <p:sp>
        <p:nvSpPr>
          <p:cNvPr id="5" name="Foliennummernplatzhalter 5"/>
          <p:cNvSpPr>
            <a:spLocks noGrp="1"/>
          </p:cNvSpPr>
          <p:nvPr>
            <p:ph type="sldNum" sz="quarter" idx="12"/>
          </p:nvPr>
        </p:nvSpPr>
        <p:spPr/>
        <p:txBody>
          <a:bodyPr/>
          <a:lstStyle>
            <a:lvl1pPr>
              <a:defRPr/>
            </a:lvl1pPr>
          </a:lstStyle>
          <a:p>
            <a:pPr>
              <a:defRPr/>
            </a:pPr>
            <a:fld id="{A563B92A-7E45-4EAA-9631-18E4905090A9}"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2" name="Picture 3" descr="N:\Grundpräsentationen NEU\Material\Titelfolie_Endfolie\Titelfolie_Test_Bildrechte_liegen_nicht_bei_der_DRF_Bogen.jpg"/>
          <p:cNvPicPr>
            <a:picLocks noChangeAspect="1" noChangeArrowheads="1"/>
          </p:cNvPicPr>
          <p:nvPr userDrawn="1"/>
        </p:nvPicPr>
        <p:blipFill>
          <a:blip r:embed="rId2"/>
          <a:srcRect/>
          <a:stretch>
            <a:fillRect/>
          </a:stretch>
        </p:blipFill>
        <p:spPr bwMode="auto">
          <a:xfrm>
            <a:off x="-1588" y="3175"/>
            <a:ext cx="9144001" cy="5143500"/>
          </a:xfrm>
          <a:prstGeom prst="rect">
            <a:avLst/>
          </a:prstGeom>
          <a:noFill/>
          <a:ln w="9525">
            <a:noFill/>
            <a:miter lim="800000"/>
            <a:headEnd/>
            <a:tailEnd/>
          </a:ln>
        </p:spPr>
      </p:pic>
      <p:pic>
        <p:nvPicPr>
          <p:cNvPr id="3" name="Picture 2" descr="N:\Grundpräsentationen NEU\Material\DRF_Logo_Menschen.Leben.Retten_06.09.12.jpg"/>
          <p:cNvPicPr>
            <a:picLocks noChangeAspect="1" noChangeArrowheads="1"/>
          </p:cNvPicPr>
          <p:nvPr userDrawn="1"/>
        </p:nvPicPr>
        <p:blipFill>
          <a:blip r:embed="rId3">
            <a:clrChange>
              <a:clrFrom>
                <a:srgbClr val="FFFFFE"/>
              </a:clrFrom>
              <a:clrTo>
                <a:srgbClr val="FFFFFE">
                  <a:alpha val="0"/>
                </a:srgbClr>
              </a:clrTo>
            </a:clrChange>
          </a:blip>
          <a:srcRect/>
          <a:stretch>
            <a:fillRect/>
          </a:stretch>
        </p:blipFill>
        <p:spPr bwMode="auto">
          <a:xfrm>
            <a:off x="6840538" y="222250"/>
            <a:ext cx="2051050" cy="512763"/>
          </a:xfrm>
          <a:prstGeom prst="rect">
            <a:avLst/>
          </a:prstGeom>
          <a:noFill/>
          <a:ln w="9525">
            <a:noFill/>
            <a:miter lim="800000"/>
            <a:headEnd/>
            <a:tailEnd/>
          </a:ln>
        </p:spPr>
      </p:pic>
      <p:sp>
        <p:nvSpPr>
          <p:cNvPr id="4" name="Foliennummernplatzhalter 2"/>
          <p:cNvSpPr>
            <a:spLocks noGrp="1"/>
          </p:cNvSpPr>
          <p:nvPr>
            <p:ph type="sldNum" sz="quarter" idx="10"/>
          </p:nvPr>
        </p:nvSpPr>
        <p:spPr/>
        <p:txBody>
          <a:bodyPr/>
          <a:lstStyle>
            <a:lvl1pPr>
              <a:defRPr/>
            </a:lvl1pPr>
          </a:lstStyle>
          <a:p>
            <a:pPr>
              <a:defRPr/>
            </a:pPr>
            <a:fld id="{0381D4A7-A92C-4E1E-9E79-E2037A5A2CF6}"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2" name="Picture 2" descr="N:\Grundpräsentationen NEU\Material\Titelfolie_Endfolie\Endfolie_Test_Bogen.jpg"/>
          <p:cNvPicPr>
            <a:picLocks noChangeAspect="1" noChangeArrowheads="1"/>
          </p:cNvPicPr>
          <p:nvPr userDrawn="1"/>
        </p:nvPicPr>
        <p:blipFill>
          <a:blip r:embed="rId2"/>
          <a:srcRect/>
          <a:stretch>
            <a:fillRect/>
          </a:stretch>
        </p:blipFill>
        <p:spPr bwMode="auto">
          <a:xfrm>
            <a:off x="0" y="-17463"/>
            <a:ext cx="9180513" cy="5164138"/>
          </a:xfrm>
          <a:prstGeom prst="rect">
            <a:avLst/>
          </a:prstGeom>
          <a:noFill/>
          <a:ln w="9525">
            <a:noFill/>
            <a:miter lim="800000"/>
            <a:headEnd/>
            <a:tailEnd/>
          </a:ln>
        </p:spPr>
      </p:pic>
      <p:pic>
        <p:nvPicPr>
          <p:cNvPr id="3" name="Picture 2" descr="N:\Grundpräsentationen NEU\Material\DRF_Logo_Menschen.Leben.Retten_06.09.12.jpg"/>
          <p:cNvPicPr>
            <a:picLocks noChangeAspect="1" noChangeArrowheads="1"/>
          </p:cNvPicPr>
          <p:nvPr userDrawn="1"/>
        </p:nvPicPr>
        <p:blipFill>
          <a:blip r:embed="rId3">
            <a:clrChange>
              <a:clrFrom>
                <a:srgbClr val="FFFFFE"/>
              </a:clrFrom>
              <a:clrTo>
                <a:srgbClr val="FFFFFE">
                  <a:alpha val="0"/>
                </a:srgbClr>
              </a:clrTo>
            </a:clrChange>
          </a:blip>
          <a:srcRect/>
          <a:stretch>
            <a:fillRect/>
          </a:stretch>
        </p:blipFill>
        <p:spPr bwMode="auto">
          <a:xfrm>
            <a:off x="6840538" y="222250"/>
            <a:ext cx="2051050" cy="512763"/>
          </a:xfrm>
          <a:prstGeom prst="rect">
            <a:avLst/>
          </a:prstGeom>
          <a:noFill/>
          <a:ln w="9525">
            <a:noFill/>
            <a:miter lim="800000"/>
            <a:headEnd/>
            <a:tailEnd/>
          </a:ln>
        </p:spPr>
      </p:pic>
      <p:sp>
        <p:nvSpPr>
          <p:cNvPr id="4" name="Foliennummernplatzhalter 2"/>
          <p:cNvSpPr>
            <a:spLocks noGrp="1"/>
          </p:cNvSpPr>
          <p:nvPr>
            <p:ph type="sldNum" sz="quarter" idx="10"/>
          </p:nvPr>
        </p:nvSpPr>
        <p:spPr/>
        <p:txBody>
          <a:bodyPr/>
          <a:lstStyle>
            <a:lvl1pPr>
              <a:defRPr/>
            </a:lvl1pPr>
          </a:lstStyle>
          <a:p>
            <a:pPr>
              <a:defRPr/>
            </a:pPr>
            <a:fld id="{6EB8BCE6-778A-4C33-B443-7745FDD27C11}"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Grundpräsentationen NEU\Material\DRF_Logo_Menschen.Leben.Retten_06.09.12.jpg"/>
          <p:cNvPicPr>
            <a:picLocks noChangeAspect="1" noChangeArrowheads="1"/>
          </p:cNvPicPr>
          <p:nvPr/>
        </p:nvPicPr>
        <p:blipFill>
          <a:blip r:embed="rId8">
            <a:clrChange>
              <a:clrFrom>
                <a:srgbClr val="FFFFFE"/>
              </a:clrFrom>
              <a:clrTo>
                <a:srgbClr val="FFFFFE">
                  <a:alpha val="0"/>
                </a:srgbClr>
              </a:clrTo>
            </a:clrChange>
          </a:blip>
          <a:srcRect/>
          <a:stretch>
            <a:fillRect/>
          </a:stretch>
        </p:blipFill>
        <p:spPr bwMode="auto">
          <a:xfrm>
            <a:off x="6840538" y="222250"/>
            <a:ext cx="2051050" cy="512763"/>
          </a:xfrm>
          <a:prstGeom prst="rect">
            <a:avLst/>
          </a:prstGeom>
          <a:noFill/>
          <a:ln w="9525">
            <a:noFill/>
            <a:miter lim="800000"/>
            <a:headEnd/>
            <a:tailEnd/>
          </a:ln>
        </p:spPr>
      </p:pic>
      <p:sp>
        <p:nvSpPr>
          <p:cNvPr id="27" name="Foliennummernplatzhalter 5"/>
          <p:cNvSpPr>
            <a:spLocks noGrp="1"/>
          </p:cNvSpPr>
          <p:nvPr>
            <p:ph type="sldNum" sz="quarter" idx="4"/>
          </p:nvPr>
        </p:nvSpPr>
        <p:spPr>
          <a:xfrm>
            <a:off x="8253413" y="4767263"/>
            <a:ext cx="574675" cy="274637"/>
          </a:xfrm>
          <a:prstGeom prst="rect">
            <a:avLst/>
          </a:prstGeom>
        </p:spPr>
        <p:txBody>
          <a:bodyPr anchor="ctr"/>
          <a:lstStyle>
            <a:lvl1pPr algn="r">
              <a:defRPr sz="1000">
                <a:latin typeface="Arial" panose="020B0604020202020204" pitchFamily="34" charset="0"/>
                <a:cs typeface="Arial" panose="020B0604020202020204" pitchFamily="34" charset="0"/>
              </a:defRPr>
            </a:lvl1pPr>
          </a:lstStyle>
          <a:p>
            <a:pPr>
              <a:defRPr/>
            </a:pPr>
            <a:fld id="{6556727D-BA71-49A8-B56E-FDBD1CC4AB1A}"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55" r:id="rId1"/>
    <p:sldLayoutId id="2147483653" r:id="rId2"/>
    <p:sldLayoutId id="2147483656" r:id="rId3"/>
    <p:sldLayoutId id="2147483654" r:id="rId4"/>
    <p:sldLayoutId id="2147483657" r:id="rId5"/>
    <p:sldLayoutId id="2147483658"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2"/>
          <p:cNvSpPr txBox="1">
            <a:spLocks/>
          </p:cNvSpPr>
          <p:nvPr/>
        </p:nvSpPr>
        <p:spPr bwMode="auto">
          <a:xfrm>
            <a:off x="5226050" y="3651250"/>
            <a:ext cx="3917950" cy="865188"/>
          </a:xfrm>
          <a:prstGeom prst="rect">
            <a:avLst/>
          </a:prstGeom>
          <a:noFill/>
          <a:ln w="9525">
            <a:noFill/>
            <a:miter lim="800000"/>
            <a:headEnd/>
            <a:tailEnd/>
          </a:ln>
        </p:spPr>
        <p:txBody>
          <a:bodyPr lIns="0" anchor="ctr"/>
          <a:lstStyle/>
          <a:p>
            <a:pPr eaLnBrk="0" hangingPunct="0"/>
            <a:endParaRPr lang="de-DE" altLang="de-DE" sz="2200" b="1">
              <a:solidFill>
                <a:srgbClr val="EE0000"/>
              </a:solidFill>
              <a:latin typeface="Arial" charset="0"/>
            </a:endParaRPr>
          </a:p>
          <a:p>
            <a:pPr eaLnBrk="0" hangingPunct="0"/>
            <a:r>
              <a:rPr lang="de-DE" altLang="de-DE" sz="2200" b="1">
                <a:solidFill>
                  <a:srgbClr val="EE0000"/>
                </a:solidFill>
                <a:latin typeface="Arial" charset="0"/>
              </a:rPr>
              <a:t>S. Neppl</a:t>
            </a:r>
          </a:p>
          <a:p>
            <a:pPr eaLnBrk="0" hangingPunct="0"/>
            <a:r>
              <a:rPr lang="de-DE" altLang="de-DE" sz="2200" b="1">
                <a:solidFill>
                  <a:srgbClr val="EE0000"/>
                </a:solidFill>
                <a:latin typeface="Arial" charset="0"/>
              </a:rPr>
              <a:t>Dr. med. U. Aschenbrenner</a:t>
            </a:r>
          </a:p>
          <a:p>
            <a:pPr eaLnBrk="0" hangingPunct="0"/>
            <a:r>
              <a:rPr lang="de-DE" altLang="de-DE" sz="2200" b="1">
                <a:solidFill>
                  <a:srgbClr val="EE0000"/>
                </a:solidFill>
                <a:latin typeface="Arial" charset="0"/>
              </a:rPr>
              <a:t>Dr. med. M. Zimmermann</a:t>
            </a:r>
          </a:p>
          <a:p>
            <a:pPr eaLnBrk="0" hangingPunct="0"/>
            <a:endParaRPr lang="de-DE" altLang="de-DE" sz="2200" b="1">
              <a:solidFill>
                <a:srgbClr val="EE0000"/>
              </a:solidFill>
              <a:latin typeface="Arial" charset="0"/>
            </a:endParaRPr>
          </a:p>
        </p:txBody>
      </p:sp>
      <p:sp>
        <p:nvSpPr>
          <p:cNvPr id="9218" name="Titel 2"/>
          <p:cNvSpPr txBox="1">
            <a:spLocks/>
          </p:cNvSpPr>
          <p:nvPr/>
        </p:nvSpPr>
        <p:spPr bwMode="auto">
          <a:xfrm>
            <a:off x="5213350" y="3076575"/>
            <a:ext cx="3609975" cy="360363"/>
          </a:xfrm>
          <a:prstGeom prst="rect">
            <a:avLst/>
          </a:prstGeom>
          <a:noFill/>
          <a:ln w="9525">
            <a:noFill/>
            <a:miter lim="800000"/>
            <a:headEnd/>
            <a:tailEnd/>
          </a:ln>
        </p:spPr>
        <p:txBody>
          <a:bodyPr lIns="0" anchor="ctr"/>
          <a:lstStyle/>
          <a:p>
            <a:pPr eaLnBrk="0" hangingPunct="0"/>
            <a:r>
              <a:rPr lang="de-DE" altLang="de-DE" sz="2200" b="1">
                <a:latin typeface="Arial" charset="0"/>
              </a:rPr>
              <a:t>Night Operations in HEMS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Einsatzkonzept DRF Luftrettung</a:t>
            </a:r>
          </a:p>
        </p:txBody>
      </p:sp>
      <p:pic>
        <p:nvPicPr>
          <p:cNvPr id="29698"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29699"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29700" name="Inhaltsplatzhalter 1"/>
          <p:cNvSpPr txBox="1">
            <a:spLocks/>
          </p:cNvSpPr>
          <p:nvPr/>
        </p:nvSpPr>
        <p:spPr bwMode="auto">
          <a:xfrm>
            <a:off x="827088" y="2859088"/>
            <a:ext cx="7815262" cy="1593850"/>
          </a:xfrm>
          <a:prstGeom prst="rect">
            <a:avLst/>
          </a:prstGeom>
          <a:noFill/>
          <a:ln w="9525">
            <a:noFill/>
            <a:miter lim="800000"/>
            <a:headEnd/>
            <a:tailEnd/>
          </a:ln>
        </p:spPr>
        <p:txBody>
          <a:bodyPr lIns="0"/>
          <a:lstStyle/>
          <a:p>
            <a:pPr marL="266700" indent="-180975">
              <a:lnSpc>
                <a:spcPts val="2200"/>
              </a:lnSpc>
              <a:spcAft>
                <a:spcPct val="50000"/>
              </a:spcAft>
              <a:buClr>
                <a:srgbClr val="FF0000"/>
              </a:buClr>
              <a:buFont typeface="Arial" charset="0"/>
              <a:buChar char="•"/>
              <a:tabLst>
                <a:tab pos="266700" algn="l"/>
                <a:tab pos="1614488" algn="l"/>
              </a:tabLst>
            </a:pPr>
            <a:endParaRPr lang="en-GB" altLang="de-DE" sz="1400">
              <a:solidFill>
                <a:srgbClr val="000000"/>
              </a:solidFill>
              <a:latin typeface="Arial" charset="0"/>
            </a:endParaRPr>
          </a:p>
        </p:txBody>
      </p:sp>
      <p:sp>
        <p:nvSpPr>
          <p:cNvPr id="29701" name="Inhaltsplatzhalter 1"/>
          <p:cNvSpPr txBox="1">
            <a:spLocks/>
          </p:cNvSpPr>
          <p:nvPr/>
        </p:nvSpPr>
        <p:spPr bwMode="auto">
          <a:xfrm>
            <a:off x="4692650" y="1035050"/>
            <a:ext cx="2952750" cy="1666875"/>
          </a:xfrm>
          <a:prstGeom prst="rect">
            <a:avLst/>
          </a:prstGeom>
          <a:noFill/>
          <a:ln w="9525">
            <a:noFill/>
            <a:miter lim="800000"/>
            <a:headEnd/>
            <a:tailEnd/>
          </a:ln>
        </p:spPr>
        <p:txBody>
          <a:bodyPr lIns="0"/>
          <a:lstStyle/>
          <a:p>
            <a:pPr marL="266700" indent="-180975">
              <a:lnSpc>
                <a:spcPts val="2200"/>
              </a:lnSpc>
              <a:spcAft>
                <a:spcPct val="50000"/>
              </a:spcAft>
              <a:buClr>
                <a:srgbClr val="FF0000"/>
              </a:buClr>
              <a:buFont typeface="Arial" charset="0"/>
              <a:buChar char="•"/>
              <a:tabLst>
                <a:tab pos="266700" algn="l"/>
                <a:tab pos="1614488" algn="l"/>
              </a:tabLst>
            </a:pPr>
            <a:r>
              <a:rPr lang="en-GB" altLang="de-DE" sz="1400">
                <a:solidFill>
                  <a:srgbClr val="000000"/>
                </a:solidFill>
                <a:latin typeface="Arial" charset="0"/>
              </a:rPr>
              <a:t>Landing only possible on secured, unobstructed and illuminated areas</a:t>
            </a:r>
          </a:p>
        </p:txBody>
      </p:sp>
      <p:pic>
        <p:nvPicPr>
          <p:cNvPr id="29702" name="Picture 3" descr="N:\Grundpräsentationen NEU\ENGLISCH\Grafik Nachtflug.jpg"/>
          <p:cNvPicPr>
            <a:picLocks noChangeAspect="1" noChangeArrowheads="1"/>
          </p:cNvPicPr>
          <p:nvPr/>
        </p:nvPicPr>
        <p:blipFill>
          <a:blip r:embed="rId4"/>
          <a:srcRect/>
          <a:stretch>
            <a:fillRect/>
          </a:stretch>
        </p:blipFill>
        <p:spPr bwMode="auto">
          <a:xfrm>
            <a:off x="407988" y="873125"/>
            <a:ext cx="3803650"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dirty="0" err="1">
                <a:latin typeface="Arial" charset="0"/>
              </a:rPr>
              <a:t>Night</a:t>
            </a:r>
            <a:r>
              <a:rPr lang="de-DE" altLang="de-DE" sz="2200" b="1" dirty="0">
                <a:latin typeface="Arial" charset="0"/>
              </a:rPr>
              <a:t> </a:t>
            </a:r>
            <a:r>
              <a:rPr lang="de-DE" altLang="de-DE" sz="2200" b="1" dirty="0" err="1">
                <a:latin typeface="Arial" charset="0"/>
              </a:rPr>
              <a:t>Operations</a:t>
            </a:r>
            <a:r>
              <a:rPr lang="de-DE" altLang="de-DE" sz="2200" b="1" dirty="0">
                <a:latin typeface="Arial" charset="0"/>
              </a:rPr>
              <a:t> in HEMS</a:t>
            </a:r>
            <a:endParaRPr lang="de-DE" altLang="de-DE" sz="2200" b="1" dirty="0">
              <a:solidFill>
                <a:srgbClr val="EE0000"/>
              </a:solidFill>
              <a:latin typeface="Arial" charset="0"/>
            </a:endParaRPr>
          </a:p>
          <a:p>
            <a:pPr eaLnBrk="0" hangingPunct="0"/>
            <a:endParaRPr lang="de-DE" altLang="de-DE" sz="2200" b="1" dirty="0">
              <a:solidFill>
                <a:srgbClr val="EE0000"/>
              </a:solidFill>
              <a:latin typeface="Arial" charset="0"/>
            </a:endParaRPr>
          </a:p>
        </p:txBody>
      </p:sp>
      <p:pic>
        <p:nvPicPr>
          <p:cNvPr id="14338"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14339" name="Textfeld 5"/>
          <p:cNvSpPr txBox="1">
            <a:spLocks noChangeArrowheads="1"/>
          </p:cNvSpPr>
          <p:nvPr/>
        </p:nvSpPr>
        <p:spPr bwMode="auto">
          <a:xfrm>
            <a:off x="1979613" y="4681538"/>
            <a:ext cx="7164387" cy="274637"/>
          </a:xfrm>
          <a:prstGeom prst="rect">
            <a:avLst/>
          </a:prstGeom>
          <a:noFill/>
          <a:ln w="9525">
            <a:noFill/>
            <a:miter lim="800000"/>
            <a:headEnd/>
            <a:tailEnd/>
          </a:ln>
        </p:spPr>
        <p:txBody>
          <a:bodyPr>
            <a:spAutoFit/>
          </a:bodyPr>
          <a:lstStyle/>
          <a:p>
            <a:r>
              <a:rPr lang="de-DE" sz="1200"/>
              <a:t>S. Neppl, Dr. U. Aschenbrenner, Dr.  M. Zimmermann			Munich, 08.11.2016</a:t>
            </a:r>
          </a:p>
        </p:txBody>
      </p:sp>
      <p:pic>
        <p:nvPicPr>
          <p:cNvPr id="14340" name="Picture 2"/>
          <p:cNvPicPr>
            <a:picLocks noChangeAspect="1" noChangeArrowheads="1"/>
          </p:cNvPicPr>
          <p:nvPr/>
        </p:nvPicPr>
        <p:blipFill>
          <a:blip r:embed="rId4"/>
          <a:srcRect/>
          <a:stretch>
            <a:fillRect/>
          </a:stretch>
        </p:blipFill>
        <p:spPr bwMode="auto">
          <a:xfrm>
            <a:off x="1403350" y="700088"/>
            <a:ext cx="3290888" cy="3816350"/>
          </a:xfrm>
          <a:prstGeom prst="rect">
            <a:avLst/>
          </a:prstGeom>
          <a:noFill/>
          <a:ln w="9525">
            <a:noFill/>
            <a:miter lim="800000"/>
            <a:headEnd/>
            <a:tailEnd/>
          </a:ln>
        </p:spPr>
      </p:pic>
      <p:sp>
        <p:nvSpPr>
          <p:cNvPr id="14341" name="Textfeld 2"/>
          <p:cNvSpPr txBox="1">
            <a:spLocks noChangeArrowheads="1"/>
          </p:cNvSpPr>
          <p:nvPr/>
        </p:nvSpPr>
        <p:spPr bwMode="auto">
          <a:xfrm>
            <a:off x="5148263" y="2211388"/>
            <a:ext cx="3168650" cy="549275"/>
          </a:xfrm>
          <a:prstGeom prst="rect">
            <a:avLst/>
          </a:prstGeom>
          <a:noFill/>
          <a:ln w="9525">
            <a:noFill/>
            <a:miter lim="800000"/>
            <a:headEnd/>
            <a:tailEnd/>
          </a:ln>
        </p:spPr>
        <p:txBody>
          <a:bodyPr>
            <a:spAutoFit/>
          </a:bodyPr>
          <a:lstStyle/>
          <a:p>
            <a:r>
              <a:rPr lang="de-DE"/>
              <a:t>Trauma network Sept. 2016</a:t>
            </a:r>
          </a:p>
          <a:p>
            <a:r>
              <a:rPr lang="de-DE" sz="1200" i="1"/>
              <a:t>Quelle: http://map.telekooperation-tnw.de/</a:t>
            </a:r>
          </a:p>
        </p:txBody>
      </p:sp>
    </p:spTree>
    <p:extLst>
      <p:ext uri="{BB962C8B-B14F-4D97-AF65-F5344CB8AC3E}">
        <p14:creationId xmlns:p14="http://schemas.microsoft.com/office/powerpoint/2010/main" val="1116009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Methods</a:t>
            </a:r>
          </a:p>
        </p:txBody>
      </p:sp>
      <p:pic>
        <p:nvPicPr>
          <p:cNvPr id="31746"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31747"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31748" name="Textfeld 2"/>
          <p:cNvSpPr txBox="1">
            <a:spLocks noChangeArrowheads="1"/>
          </p:cNvSpPr>
          <p:nvPr/>
        </p:nvSpPr>
        <p:spPr bwMode="auto">
          <a:xfrm>
            <a:off x="539750" y="1708150"/>
            <a:ext cx="7561263" cy="1465263"/>
          </a:xfrm>
          <a:prstGeom prst="rect">
            <a:avLst/>
          </a:prstGeom>
          <a:noFill/>
          <a:ln w="9525">
            <a:noFill/>
            <a:miter lim="800000"/>
            <a:headEnd/>
            <a:tailEnd/>
          </a:ln>
        </p:spPr>
        <p:txBody>
          <a:bodyPr>
            <a:spAutoFit/>
          </a:bodyPr>
          <a:lstStyle/>
          <a:p>
            <a:r>
              <a:rPr lang="de-DE"/>
              <a:t>Data evaluation:</a:t>
            </a:r>
          </a:p>
          <a:p>
            <a:endParaRPr lang="de-DE"/>
          </a:p>
          <a:p>
            <a:r>
              <a:rPr lang="de-DE"/>
              <a:t>01.01.2014 – 31.12.2014</a:t>
            </a:r>
          </a:p>
          <a:p>
            <a:r>
              <a:rPr lang="de-DE"/>
              <a:t>24.442 primary rescue missions during the day</a:t>
            </a:r>
          </a:p>
          <a:p>
            <a:r>
              <a:rPr lang="de-DE"/>
              <a:t>693 primary rescue missions during the night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33794"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33795"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33796" name="Rechteck 2"/>
          <p:cNvSpPr>
            <a:spLocks noChangeArrowheads="1"/>
          </p:cNvSpPr>
          <p:nvPr/>
        </p:nvSpPr>
        <p:spPr bwMode="auto">
          <a:xfrm>
            <a:off x="192088" y="874713"/>
            <a:ext cx="6251575" cy="366712"/>
          </a:xfrm>
          <a:prstGeom prst="rect">
            <a:avLst/>
          </a:prstGeom>
          <a:noFill/>
          <a:ln w="9525">
            <a:noFill/>
            <a:miter lim="800000"/>
            <a:headEnd/>
            <a:tailEnd/>
          </a:ln>
        </p:spPr>
        <p:txBody>
          <a:bodyPr>
            <a:spAutoFit/>
          </a:bodyPr>
          <a:lstStyle/>
          <a:p>
            <a:r>
              <a:rPr lang="de-DE"/>
              <a:t>Analysis of alerting during day vs. night</a:t>
            </a:r>
          </a:p>
        </p:txBody>
      </p:sp>
      <p:pic>
        <p:nvPicPr>
          <p:cNvPr id="33797" name="Picture 2"/>
          <p:cNvPicPr>
            <a:picLocks noChangeAspect="1" noChangeArrowheads="1"/>
          </p:cNvPicPr>
          <p:nvPr/>
        </p:nvPicPr>
        <p:blipFill>
          <a:blip r:embed="rId4"/>
          <a:srcRect/>
          <a:stretch>
            <a:fillRect/>
          </a:stretch>
        </p:blipFill>
        <p:spPr bwMode="auto">
          <a:xfrm>
            <a:off x="1608138" y="1244600"/>
            <a:ext cx="5545137"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35842"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35843"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35844" name="Rechteck 2"/>
          <p:cNvSpPr>
            <a:spLocks noChangeArrowheads="1"/>
          </p:cNvSpPr>
          <p:nvPr/>
        </p:nvSpPr>
        <p:spPr bwMode="auto">
          <a:xfrm>
            <a:off x="107950" y="874713"/>
            <a:ext cx="6251575" cy="366712"/>
          </a:xfrm>
          <a:prstGeom prst="rect">
            <a:avLst/>
          </a:prstGeom>
          <a:noFill/>
          <a:ln w="9525">
            <a:noFill/>
            <a:miter lim="800000"/>
            <a:headEnd/>
            <a:tailEnd/>
          </a:ln>
        </p:spPr>
        <p:txBody>
          <a:bodyPr>
            <a:spAutoFit/>
          </a:bodyPr>
          <a:lstStyle/>
          <a:p>
            <a:r>
              <a:rPr lang="de-DE"/>
              <a:t>Analysis of  radius and time day vs. night</a:t>
            </a:r>
          </a:p>
        </p:txBody>
      </p:sp>
      <p:pic>
        <p:nvPicPr>
          <p:cNvPr id="35845" name="Picture 2"/>
          <p:cNvPicPr>
            <a:picLocks noChangeAspect="1" noChangeArrowheads="1"/>
          </p:cNvPicPr>
          <p:nvPr/>
        </p:nvPicPr>
        <p:blipFill>
          <a:blip r:embed="rId4"/>
          <a:srcRect/>
          <a:stretch>
            <a:fillRect/>
          </a:stretch>
        </p:blipFill>
        <p:spPr bwMode="auto">
          <a:xfrm>
            <a:off x="1952625" y="1336675"/>
            <a:ext cx="5067300" cy="355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37890"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37891"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37892" name="Rechteck 2"/>
          <p:cNvSpPr>
            <a:spLocks noChangeArrowheads="1"/>
          </p:cNvSpPr>
          <p:nvPr/>
        </p:nvSpPr>
        <p:spPr bwMode="auto">
          <a:xfrm>
            <a:off x="107950" y="874713"/>
            <a:ext cx="6251575" cy="366712"/>
          </a:xfrm>
          <a:prstGeom prst="rect">
            <a:avLst/>
          </a:prstGeom>
          <a:noFill/>
          <a:ln w="9525">
            <a:noFill/>
            <a:miter lim="800000"/>
            <a:headEnd/>
            <a:tailEnd/>
          </a:ln>
        </p:spPr>
        <p:txBody>
          <a:bodyPr>
            <a:spAutoFit/>
          </a:bodyPr>
          <a:lstStyle/>
          <a:p>
            <a:r>
              <a:rPr lang="de-DE"/>
              <a:t>Analysis of time day vs. night</a:t>
            </a:r>
          </a:p>
        </p:txBody>
      </p:sp>
      <p:pic>
        <p:nvPicPr>
          <p:cNvPr id="37893" name="Picture 2"/>
          <p:cNvPicPr>
            <a:picLocks noChangeAspect="1" noChangeArrowheads="1"/>
          </p:cNvPicPr>
          <p:nvPr/>
        </p:nvPicPr>
        <p:blipFill>
          <a:blip r:embed="rId4"/>
          <a:srcRect/>
          <a:stretch>
            <a:fillRect/>
          </a:stretch>
        </p:blipFill>
        <p:spPr bwMode="auto">
          <a:xfrm>
            <a:off x="1116013" y="1174750"/>
            <a:ext cx="6480175" cy="348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39938"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39939"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pic>
        <p:nvPicPr>
          <p:cNvPr id="39940" name="Picture 2"/>
          <p:cNvPicPr>
            <a:picLocks noChangeAspect="1" noChangeArrowheads="1"/>
          </p:cNvPicPr>
          <p:nvPr/>
        </p:nvPicPr>
        <p:blipFill>
          <a:blip r:embed="rId4"/>
          <a:srcRect/>
          <a:stretch>
            <a:fillRect/>
          </a:stretch>
        </p:blipFill>
        <p:spPr bwMode="auto">
          <a:xfrm>
            <a:off x="2862263" y="846138"/>
            <a:ext cx="5400675" cy="3779837"/>
          </a:xfrm>
          <a:prstGeom prst="rect">
            <a:avLst/>
          </a:prstGeom>
          <a:noFill/>
          <a:ln w="9525">
            <a:noFill/>
            <a:miter lim="800000"/>
            <a:headEnd/>
            <a:tailEnd/>
          </a:ln>
        </p:spPr>
      </p:pic>
      <p:sp>
        <p:nvSpPr>
          <p:cNvPr id="39941" name="Rechteck 6"/>
          <p:cNvSpPr>
            <a:spLocks noChangeArrowheads="1"/>
          </p:cNvSpPr>
          <p:nvPr/>
        </p:nvSpPr>
        <p:spPr bwMode="auto">
          <a:xfrm>
            <a:off x="107950" y="874713"/>
            <a:ext cx="6251575" cy="366712"/>
          </a:xfrm>
          <a:prstGeom prst="rect">
            <a:avLst/>
          </a:prstGeom>
          <a:noFill/>
          <a:ln w="9525">
            <a:noFill/>
            <a:miter lim="800000"/>
            <a:headEnd/>
            <a:tailEnd/>
          </a:ln>
        </p:spPr>
        <p:txBody>
          <a:bodyPr>
            <a:spAutoFit/>
          </a:bodyPr>
          <a:lstStyle/>
          <a:p>
            <a:r>
              <a:rPr lang="de-DE"/>
              <a:t>NACA day vs. night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41986"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41987"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pic>
        <p:nvPicPr>
          <p:cNvPr id="41988" name="Picture 2"/>
          <p:cNvPicPr>
            <a:picLocks noChangeAspect="1" noChangeArrowheads="1"/>
          </p:cNvPicPr>
          <p:nvPr/>
        </p:nvPicPr>
        <p:blipFill>
          <a:blip r:embed="rId4"/>
          <a:srcRect/>
          <a:stretch>
            <a:fillRect/>
          </a:stretch>
        </p:blipFill>
        <p:spPr bwMode="auto">
          <a:xfrm>
            <a:off x="1476375" y="1244600"/>
            <a:ext cx="5859463" cy="3298825"/>
          </a:xfrm>
          <a:prstGeom prst="rect">
            <a:avLst/>
          </a:prstGeom>
          <a:noFill/>
          <a:ln w="9525">
            <a:noFill/>
            <a:miter lim="800000"/>
            <a:headEnd/>
            <a:tailEnd/>
          </a:ln>
        </p:spPr>
      </p:pic>
      <p:sp>
        <p:nvSpPr>
          <p:cNvPr id="41989" name="Rechteck 6"/>
          <p:cNvSpPr>
            <a:spLocks noChangeArrowheads="1"/>
          </p:cNvSpPr>
          <p:nvPr/>
        </p:nvSpPr>
        <p:spPr bwMode="auto">
          <a:xfrm>
            <a:off x="107950" y="874713"/>
            <a:ext cx="6251575" cy="366712"/>
          </a:xfrm>
          <a:prstGeom prst="rect">
            <a:avLst/>
          </a:prstGeom>
          <a:noFill/>
          <a:ln w="9525">
            <a:noFill/>
            <a:miter lim="800000"/>
            <a:headEnd/>
            <a:tailEnd/>
          </a:ln>
        </p:spPr>
        <p:txBody>
          <a:bodyPr>
            <a:spAutoFit/>
          </a:bodyPr>
          <a:lstStyle/>
          <a:p>
            <a:r>
              <a:rPr lang="de-DE"/>
              <a:t>Tracer diagnoses day vs. night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44034"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44035"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44036" name="Rechteck 6"/>
          <p:cNvSpPr>
            <a:spLocks noChangeArrowheads="1"/>
          </p:cNvSpPr>
          <p:nvPr/>
        </p:nvSpPr>
        <p:spPr bwMode="auto">
          <a:xfrm>
            <a:off x="107950" y="874713"/>
            <a:ext cx="6251575" cy="366712"/>
          </a:xfrm>
          <a:prstGeom prst="rect">
            <a:avLst/>
          </a:prstGeom>
          <a:noFill/>
          <a:ln w="9525">
            <a:noFill/>
            <a:miter lim="800000"/>
            <a:headEnd/>
            <a:tailEnd/>
          </a:ln>
        </p:spPr>
        <p:txBody>
          <a:bodyPr>
            <a:spAutoFit/>
          </a:bodyPr>
          <a:lstStyle/>
          <a:p>
            <a:r>
              <a:rPr lang="de-DE"/>
              <a:t>Clinical status day vs. night</a:t>
            </a:r>
          </a:p>
        </p:txBody>
      </p:sp>
      <p:pic>
        <p:nvPicPr>
          <p:cNvPr id="44037" name="Picture 2"/>
          <p:cNvPicPr>
            <a:picLocks noChangeAspect="1" noChangeArrowheads="1"/>
          </p:cNvPicPr>
          <p:nvPr/>
        </p:nvPicPr>
        <p:blipFill>
          <a:blip r:embed="rId4"/>
          <a:srcRect/>
          <a:stretch>
            <a:fillRect/>
          </a:stretch>
        </p:blipFill>
        <p:spPr bwMode="auto">
          <a:xfrm>
            <a:off x="3109913" y="519113"/>
            <a:ext cx="5472112" cy="404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46082"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46083"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46084" name="Rechteck 6"/>
          <p:cNvSpPr>
            <a:spLocks noChangeArrowheads="1"/>
          </p:cNvSpPr>
          <p:nvPr/>
        </p:nvSpPr>
        <p:spPr bwMode="auto">
          <a:xfrm>
            <a:off x="107950" y="874713"/>
            <a:ext cx="6251575" cy="641350"/>
          </a:xfrm>
          <a:prstGeom prst="rect">
            <a:avLst/>
          </a:prstGeom>
          <a:noFill/>
          <a:ln w="9525">
            <a:noFill/>
            <a:miter lim="800000"/>
            <a:headEnd/>
            <a:tailEnd/>
          </a:ln>
        </p:spPr>
        <p:txBody>
          <a:bodyPr>
            <a:spAutoFit/>
          </a:bodyPr>
          <a:lstStyle/>
          <a:p>
            <a:r>
              <a:rPr lang="de-DE"/>
              <a:t>Therapeutic measures </a:t>
            </a:r>
            <a:br>
              <a:rPr lang="de-DE"/>
            </a:br>
            <a:r>
              <a:rPr lang="de-DE"/>
              <a:t>for polytrauma day vs. night</a:t>
            </a:r>
          </a:p>
        </p:txBody>
      </p:sp>
      <p:pic>
        <p:nvPicPr>
          <p:cNvPr id="46085" name="Picture 2"/>
          <p:cNvPicPr>
            <a:picLocks noChangeAspect="1" noChangeArrowheads="1"/>
          </p:cNvPicPr>
          <p:nvPr/>
        </p:nvPicPr>
        <p:blipFill>
          <a:blip r:embed="rId4"/>
          <a:srcRect/>
          <a:stretch>
            <a:fillRect/>
          </a:stretch>
        </p:blipFill>
        <p:spPr bwMode="auto">
          <a:xfrm>
            <a:off x="3074988" y="700088"/>
            <a:ext cx="5805487"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INTRO</a:t>
            </a:r>
          </a:p>
        </p:txBody>
      </p:sp>
      <p:pic>
        <p:nvPicPr>
          <p:cNvPr id="10242"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10243" name="Textfeld 5"/>
          <p:cNvSpPr txBox="1">
            <a:spLocks noChangeArrowheads="1"/>
          </p:cNvSpPr>
          <p:nvPr/>
        </p:nvSpPr>
        <p:spPr bwMode="auto">
          <a:xfrm>
            <a:off x="1979613" y="4681538"/>
            <a:ext cx="7164387" cy="274637"/>
          </a:xfrm>
          <a:prstGeom prst="rect">
            <a:avLst/>
          </a:prstGeom>
          <a:noFill/>
          <a:ln w="9525">
            <a:noFill/>
            <a:miter lim="800000"/>
            <a:headEnd/>
            <a:tailEnd/>
          </a:ln>
        </p:spPr>
        <p:txBody>
          <a:bodyPr>
            <a:spAutoFit/>
          </a:bodyPr>
          <a:lstStyle/>
          <a:p>
            <a:r>
              <a:rPr lang="de-DE" sz="1200"/>
              <a:t>S. Neppl, Dr. U. Aschenbrenner, Dr.  M. Zimmermann			Munich, 08.11.2016</a:t>
            </a:r>
          </a:p>
        </p:txBody>
      </p:sp>
      <p:sp>
        <p:nvSpPr>
          <p:cNvPr id="7" name="Inhaltsplatzhalter 1"/>
          <p:cNvSpPr>
            <a:spLocks noGrp="1"/>
          </p:cNvSpPr>
          <p:nvPr>
            <p:ph idx="1"/>
          </p:nvPr>
        </p:nvSpPr>
        <p:spPr>
          <a:xfrm>
            <a:off x="684213" y="1347788"/>
            <a:ext cx="3816350" cy="3168650"/>
          </a:xfrm>
        </p:spPr>
        <p:txBody>
          <a:bodyPr lIns="0"/>
          <a:lstStyle/>
          <a:p>
            <a:pPr>
              <a:defRPr/>
            </a:pPr>
            <a:r>
              <a:rPr lang="en-GB" sz="1600" dirty="0" smtClean="0"/>
              <a:t>Personal details</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Stefan </a:t>
            </a:r>
            <a:r>
              <a:rPr lang="en-GB" altLang="de-DE" sz="1400" b="0" dirty="0" err="1" smtClean="0">
                <a:solidFill>
                  <a:srgbClr val="000000"/>
                </a:solidFill>
                <a:latin typeface="Arial" charset="0"/>
              </a:rPr>
              <a:t>Neppl</a:t>
            </a:r>
            <a:r>
              <a:rPr lang="en-GB" altLang="de-DE" sz="1400" b="0" dirty="0" smtClean="0">
                <a:solidFill>
                  <a:srgbClr val="000000"/>
                </a:solidFill>
                <a:latin typeface="Arial" charset="0"/>
              </a:rPr>
              <a:t>, MBA</a:t>
            </a:r>
            <a:endParaRPr lang="en-GB" altLang="de-DE" sz="1400" b="0" dirty="0">
              <a:solidFill>
                <a:srgbClr val="000000"/>
              </a:solidFill>
              <a:latin typeface="Arial" charset="0"/>
            </a:endParaRP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Department of Medicine Quality and Capacity development</a:t>
            </a:r>
            <a:endParaRPr lang="en-GB" altLang="de-DE" sz="1400" b="0" dirty="0">
              <a:solidFill>
                <a:srgbClr val="000000"/>
              </a:solidFill>
              <a:latin typeface="Arial" charset="0"/>
            </a:endParaRP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HEMS-TC 24h-Base Regensburg</a:t>
            </a:r>
            <a:endParaRPr lang="en-GB" altLang="de-DE" sz="1400" b="0" dirty="0">
              <a:solidFill>
                <a:srgbClr val="000000"/>
              </a:solidFill>
              <a:latin typeface="Arial" charset="0"/>
            </a:endParaRPr>
          </a:p>
          <a:p>
            <a:pPr>
              <a:defRPr/>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48130"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48131"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48132" name="Rechteck 4"/>
          <p:cNvSpPr>
            <a:spLocks noChangeArrowheads="1"/>
          </p:cNvSpPr>
          <p:nvPr/>
        </p:nvSpPr>
        <p:spPr bwMode="auto">
          <a:xfrm>
            <a:off x="107950" y="874713"/>
            <a:ext cx="2592388" cy="641350"/>
          </a:xfrm>
          <a:prstGeom prst="rect">
            <a:avLst/>
          </a:prstGeom>
          <a:noFill/>
          <a:ln w="9525">
            <a:noFill/>
            <a:miter lim="800000"/>
            <a:headEnd/>
            <a:tailEnd/>
          </a:ln>
        </p:spPr>
        <p:txBody>
          <a:bodyPr>
            <a:spAutoFit/>
          </a:bodyPr>
          <a:lstStyle/>
          <a:p>
            <a:r>
              <a:rPr lang="de-DE"/>
              <a:t>Secondary transport during the night</a:t>
            </a:r>
          </a:p>
        </p:txBody>
      </p:sp>
      <p:pic>
        <p:nvPicPr>
          <p:cNvPr id="48133" name="Picture 2"/>
          <p:cNvPicPr>
            <a:picLocks noChangeAspect="1" noChangeArrowheads="1"/>
          </p:cNvPicPr>
          <p:nvPr/>
        </p:nvPicPr>
        <p:blipFill>
          <a:blip r:embed="rId4"/>
          <a:srcRect/>
          <a:stretch>
            <a:fillRect/>
          </a:stretch>
        </p:blipFill>
        <p:spPr bwMode="auto">
          <a:xfrm>
            <a:off x="2700338" y="723900"/>
            <a:ext cx="5214937"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50178"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50179"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0180" name="Rechteck 4"/>
          <p:cNvSpPr>
            <a:spLocks noChangeArrowheads="1"/>
          </p:cNvSpPr>
          <p:nvPr/>
        </p:nvSpPr>
        <p:spPr bwMode="auto">
          <a:xfrm>
            <a:off x="107950" y="874713"/>
            <a:ext cx="3095625" cy="641350"/>
          </a:xfrm>
          <a:prstGeom prst="rect">
            <a:avLst/>
          </a:prstGeom>
          <a:noFill/>
          <a:ln w="9525">
            <a:noFill/>
            <a:miter lim="800000"/>
            <a:headEnd/>
            <a:tailEnd/>
          </a:ln>
        </p:spPr>
        <p:txBody>
          <a:bodyPr>
            <a:spAutoFit/>
          </a:bodyPr>
          <a:lstStyle/>
          <a:p>
            <a:r>
              <a:rPr lang="de-DE"/>
              <a:t>Secondary transport during the night</a:t>
            </a:r>
          </a:p>
        </p:txBody>
      </p:sp>
      <p:pic>
        <p:nvPicPr>
          <p:cNvPr id="50181" name="Picture 2"/>
          <p:cNvPicPr>
            <a:picLocks noChangeAspect="1" noChangeArrowheads="1"/>
          </p:cNvPicPr>
          <p:nvPr/>
        </p:nvPicPr>
        <p:blipFill>
          <a:blip r:embed="rId4"/>
          <a:srcRect/>
          <a:stretch>
            <a:fillRect/>
          </a:stretch>
        </p:blipFill>
        <p:spPr bwMode="auto">
          <a:xfrm>
            <a:off x="3159125" y="700088"/>
            <a:ext cx="5330825"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Results</a:t>
            </a:r>
          </a:p>
        </p:txBody>
      </p:sp>
      <p:pic>
        <p:nvPicPr>
          <p:cNvPr id="52226"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52227"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pic>
        <p:nvPicPr>
          <p:cNvPr id="52228" name="Picture 2"/>
          <p:cNvPicPr>
            <a:picLocks noChangeAspect="1" noChangeArrowheads="1"/>
          </p:cNvPicPr>
          <p:nvPr/>
        </p:nvPicPr>
        <p:blipFill>
          <a:blip r:embed="rId4"/>
          <a:srcRect t="8873"/>
          <a:stretch>
            <a:fillRect/>
          </a:stretch>
        </p:blipFill>
        <p:spPr bwMode="auto">
          <a:xfrm>
            <a:off x="2051050" y="630238"/>
            <a:ext cx="5037138"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Summary</a:t>
            </a:r>
          </a:p>
        </p:txBody>
      </p:sp>
      <p:pic>
        <p:nvPicPr>
          <p:cNvPr id="54274" name="Picture 2"/>
          <p:cNvPicPr>
            <a:picLocks noChangeAspect="1" noChangeArrowheads="1"/>
          </p:cNvPicPr>
          <p:nvPr/>
        </p:nvPicPr>
        <p:blipFill>
          <a:blip r:embed="rId2"/>
          <a:srcRect/>
          <a:stretch>
            <a:fillRect/>
          </a:stretch>
        </p:blipFill>
        <p:spPr bwMode="auto">
          <a:xfrm>
            <a:off x="179388" y="4516438"/>
            <a:ext cx="1685925" cy="561975"/>
          </a:xfrm>
          <a:prstGeom prst="rect">
            <a:avLst/>
          </a:prstGeom>
          <a:noFill/>
          <a:ln w="9525">
            <a:noFill/>
            <a:miter lim="800000"/>
            <a:headEnd/>
            <a:tailEnd/>
          </a:ln>
        </p:spPr>
      </p:pic>
      <p:sp>
        <p:nvSpPr>
          <p:cNvPr id="54275"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4276" name="Rechteck 2"/>
          <p:cNvSpPr>
            <a:spLocks noChangeArrowheads="1"/>
          </p:cNvSpPr>
          <p:nvPr/>
        </p:nvSpPr>
        <p:spPr bwMode="auto">
          <a:xfrm>
            <a:off x="395288" y="1417638"/>
            <a:ext cx="8424862" cy="1739900"/>
          </a:xfrm>
          <a:prstGeom prst="rect">
            <a:avLst/>
          </a:prstGeom>
          <a:noFill/>
          <a:ln w="9525">
            <a:noFill/>
            <a:miter lim="800000"/>
            <a:headEnd/>
            <a:tailEnd/>
          </a:ln>
        </p:spPr>
        <p:txBody>
          <a:bodyPr>
            <a:spAutoFit/>
          </a:bodyPr>
          <a:lstStyle/>
          <a:p>
            <a:r>
              <a:rPr lang="de-DE" dirty="0"/>
              <a:t>- System </a:t>
            </a:r>
            <a:r>
              <a:rPr lang="en-US" dirty="0"/>
              <a:t>advantage of the high speed performance of the air rescue is an </a:t>
            </a:r>
            <a:r>
              <a:rPr lang="en-US" dirty="0" smtClean="0"/>
              <a:t>evidence-</a:t>
            </a:r>
            <a:br>
              <a:rPr lang="en-US" dirty="0" smtClean="0"/>
            </a:br>
            <a:r>
              <a:rPr lang="en-US" dirty="0" smtClean="0"/>
              <a:t>  based </a:t>
            </a:r>
            <a:r>
              <a:rPr lang="en-US" dirty="0"/>
              <a:t>lethality advantage of critically ill or injured patients,</a:t>
            </a:r>
            <a:endParaRPr lang="de-DE" dirty="0"/>
          </a:p>
          <a:p>
            <a:endParaRPr lang="en-US" dirty="0"/>
          </a:p>
          <a:p>
            <a:r>
              <a:rPr lang="en-US" dirty="0"/>
              <a:t>- The reason for this is the transport into the most suitable hospital</a:t>
            </a:r>
            <a:endParaRPr lang="de-DE" dirty="0"/>
          </a:p>
          <a:p>
            <a:endParaRPr lang="de-DE" dirty="0"/>
          </a:p>
          <a:p>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Summary</a:t>
            </a:r>
          </a:p>
        </p:txBody>
      </p:sp>
      <p:pic>
        <p:nvPicPr>
          <p:cNvPr id="55298" name="Picture 2"/>
          <p:cNvPicPr>
            <a:picLocks noChangeAspect="1" noChangeArrowheads="1"/>
          </p:cNvPicPr>
          <p:nvPr/>
        </p:nvPicPr>
        <p:blipFill>
          <a:blip r:embed="rId2"/>
          <a:srcRect/>
          <a:stretch>
            <a:fillRect/>
          </a:stretch>
        </p:blipFill>
        <p:spPr bwMode="auto">
          <a:xfrm>
            <a:off x="179388" y="4516438"/>
            <a:ext cx="1685925" cy="561975"/>
          </a:xfrm>
          <a:prstGeom prst="rect">
            <a:avLst/>
          </a:prstGeom>
          <a:noFill/>
          <a:ln w="9525">
            <a:noFill/>
            <a:miter lim="800000"/>
            <a:headEnd/>
            <a:tailEnd/>
          </a:ln>
        </p:spPr>
      </p:pic>
      <p:sp>
        <p:nvSpPr>
          <p:cNvPr id="55299"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5300" name="Rechteck 2"/>
          <p:cNvSpPr>
            <a:spLocks noChangeArrowheads="1"/>
          </p:cNvSpPr>
          <p:nvPr/>
        </p:nvSpPr>
        <p:spPr bwMode="auto">
          <a:xfrm>
            <a:off x="250825" y="1127125"/>
            <a:ext cx="8424863" cy="1739900"/>
          </a:xfrm>
          <a:prstGeom prst="rect">
            <a:avLst/>
          </a:prstGeom>
          <a:noFill/>
          <a:ln w="9525">
            <a:noFill/>
            <a:miter lim="800000"/>
            <a:headEnd/>
            <a:tailEnd/>
          </a:ln>
        </p:spPr>
        <p:txBody>
          <a:bodyPr>
            <a:spAutoFit/>
          </a:bodyPr>
          <a:lstStyle/>
          <a:p>
            <a:r>
              <a:rPr lang="en-US" dirty="0" smtClean="0"/>
              <a:t>- air </a:t>
            </a:r>
            <a:r>
              <a:rPr lang="en-US" dirty="0"/>
              <a:t>rescue during night represents a special challenge to the whole rescue team.</a:t>
            </a:r>
          </a:p>
          <a:p>
            <a:r>
              <a:rPr lang="en-US" dirty="0"/>
              <a:t>  </a:t>
            </a:r>
            <a:r>
              <a:rPr lang="en-US" dirty="0" smtClean="0"/>
              <a:t>As </a:t>
            </a:r>
            <a:r>
              <a:rPr lang="en-US" dirty="0"/>
              <a:t>during day, the poor visibility increases danger potential for the whole ground and </a:t>
            </a:r>
            <a:r>
              <a:rPr lang="en-US" dirty="0" smtClean="0"/>
              <a:t/>
            </a:r>
            <a:br>
              <a:rPr lang="en-US" dirty="0" smtClean="0"/>
            </a:br>
            <a:r>
              <a:rPr lang="en-US" dirty="0" smtClean="0"/>
              <a:t>  </a:t>
            </a:r>
            <a:r>
              <a:rPr lang="en-US" dirty="0" err="1" smtClean="0"/>
              <a:t>airbound</a:t>
            </a:r>
            <a:r>
              <a:rPr lang="en-US" dirty="0" smtClean="0"/>
              <a:t> </a:t>
            </a:r>
            <a:r>
              <a:rPr lang="en-US" dirty="0"/>
              <a:t>rescue team and for the patient.</a:t>
            </a:r>
          </a:p>
          <a:p>
            <a:endParaRPr lang="en-US" dirty="0"/>
          </a:p>
          <a:p>
            <a:r>
              <a:rPr lang="en-US" dirty="0"/>
              <a:t>- By coordinated, adjusted and trained nightly operations, the night air rescue does not </a:t>
            </a:r>
            <a:r>
              <a:rPr lang="en-US" dirty="0" smtClean="0"/>
              <a:t/>
            </a:r>
            <a:br>
              <a:rPr lang="en-US" dirty="0" smtClean="0"/>
            </a:br>
            <a:r>
              <a:rPr lang="en-US" dirty="0" smtClean="0"/>
              <a:t>  significantly </a:t>
            </a:r>
            <a:r>
              <a:rPr lang="en-US" dirty="0"/>
              <a:t>increase the risk compared to the day time rescue missions.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Summary</a:t>
            </a:r>
          </a:p>
        </p:txBody>
      </p:sp>
      <p:pic>
        <p:nvPicPr>
          <p:cNvPr id="56322" name="Picture 2"/>
          <p:cNvPicPr>
            <a:picLocks noChangeAspect="1" noChangeArrowheads="1"/>
          </p:cNvPicPr>
          <p:nvPr/>
        </p:nvPicPr>
        <p:blipFill>
          <a:blip r:embed="rId2"/>
          <a:srcRect/>
          <a:stretch>
            <a:fillRect/>
          </a:stretch>
        </p:blipFill>
        <p:spPr bwMode="auto">
          <a:xfrm>
            <a:off x="179388" y="4516438"/>
            <a:ext cx="1685925" cy="561975"/>
          </a:xfrm>
          <a:prstGeom prst="rect">
            <a:avLst/>
          </a:prstGeom>
          <a:noFill/>
          <a:ln w="9525">
            <a:noFill/>
            <a:miter lim="800000"/>
            <a:headEnd/>
            <a:tailEnd/>
          </a:ln>
        </p:spPr>
      </p:pic>
      <p:sp>
        <p:nvSpPr>
          <p:cNvPr id="56323"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6324" name="Rechteck 2"/>
          <p:cNvSpPr>
            <a:spLocks noChangeArrowheads="1"/>
          </p:cNvSpPr>
          <p:nvPr/>
        </p:nvSpPr>
        <p:spPr bwMode="auto">
          <a:xfrm>
            <a:off x="250825" y="1276350"/>
            <a:ext cx="8424863" cy="2308324"/>
          </a:xfrm>
          <a:prstGeom prst="rect">
            <a:avLst/>
          </a:prstGeom>
          <a:noFill/>
          <a:ln w="9525">
            <a:noFill/>
            <a:miter lim="800000"/>
            <a:headEnd/>
            <a:tailEnd/>
          </a:ln>
        </p:spPr>
        <p:txBody>
          <a:bodyPr>
            <a:spAutoFit/>
          </a:bodyPr>
          <a:lstStyle/>
          <a:p>
            <a:pPr>
              <a:buFontTx/>
              <a:buChar char="-"/>
            </a:pPr>
            <a:r>
              <a:rPr lang="en-US" dirty="0" smtClean="0"/>
              <a:t> By </a:t>
            </a:r>
            <a:r>
              <a:rPr lang="en-US" dirty="0"/>
              <a:t>coordinated, adjusted and trained nightly operations, the night air rescue does not </a:t>
            </a:r>
            <a:r>
              <a:rPr lang="en-US" dirty="0" smtClean="0"/>
              <a:t/>
            </a:r>
            <a:br>
              <a:rPr lang="en-US" dirty="0" smtClean="0"/>
            </a:br>
            <a:r>
              <a:rPr lang="en-US" dirty="0" smtClean="0"/>
              <a:t>  significantly </a:t>
            </a:r>
            <a:r>
              <a:rPr lang="en-US" dirty="0"/>
              <a:t>increase the risk compared to the day time rescue missions. </a:t>
            </a:r>
            <a:r>
              <a:rPr lang="de-DE" dirty="0"/>
              <a:t>The </a:t>
            </a:r>
            <a:r>
              <a:rPr lang="de-DE" dirty="0" err="1"/>
              <a:t>use</a:t>
            </a:r>
            <a:r>
              <a:rPr lang="de-DE" dirty="0"/>
              <a:t> </a:t>
            </a:r>
            <a:r>
              <a:rPr lang="de-DE" dirty="0" err="1"/>
              <a:t>of</a:t>
            </a:r>
            <a:r>
              <a:rPr lang="de-DE" dirty="0"/>
              <a:t> </a:t>
            </a:r>
            <a:r>
              <a:rPr lang="de-DE" dirty="0" smtClean="0"/>
              <a:t/>
            </a:r>
            <a:br>
              <a:rPr lang="de-DE" dirty="0" smtClean="0"/>
            </a:br>
            <a:r>
              <a:rPr lang="de-DE" dirty="0" smtClean="0"/>
              <a:t>  </a:t>
            </a:r>
            <a:r>
              <a:rPr lang="de-DE" dirty="0" err="1" smtClean="0"/>
              <a:t>night</a:t>
            </a:r>
            <a:r>
              <a:rPr lang="de-DE" dirty="0" smtClean="0"/>
              <a:t> </a:t>
            </a:r>
            <a:r>
              <a:rPr lang="de-DE" dirty="0" err="1"/>
              <a:t>air</a:t>
            </a:r>
            <a:r>
              <a:rPr lang="de-DE" dirty="0"/>
              <a:t> </a:t>
            </a:r>
            <a:r>
              <a:rPr lang="de-DE" dirty="0" err="1"/>
              <a:t>rescue</a:t>
            </a:r>
            <a:r>
              <a:rPr lang="de-DE" dirty="0"/>
              <a:t> </a:t>
            </a:r>
            <a:r>
              <a:rPr lang="de-DE" dirty="0" err="1"/>
              <a:t>needs</a:t>
            </a:r>
            <a:r>
              <a:rPr lang="de-DE" dirty="0"/>
              <a:t>:</a:t>
            </a:r>
          </a:p>
          <a:p>
            <a:pPr>
              <a:buFontTx/>
              <a:buChar char="-"/>
            </a:pPr>
            <a:endParaRPr lang="de-DE" dirty="0"/>
          </a:p>
          <a:p>
            <a:r>
              <a:rPr lang="de-DE" dirty="0"/>
              <a:t> 1.) </a:t>
            </a:r>
            <a:r>
              <a:rPr lang="de-DE" dirty="0" err="1"/>
              <a:t>Justified</a:t>
            </a:r>
            <a:r>
              <a:rPr lang="de-DE" dirty="0"/>
              <a:t> </a:t>
            </a:r>
            <a:r>
              <a:rPr lang="de-DE" dirty="0" err="1"/>
              <a:t>alerting</a:t>
            </a:r>
            <a:r>
              <a:rPr lang="de-DE" dirty="0"/>
              <a:t> </a:t>
            </a:r>
            <a:r>
              <a:rPr lang="de-DE" dirty="0" err="1"/>
              <a:t>of</a:t>
            </a:r>
            <a:r>
              <a:rPr lang="de-DE" dirty="0"/>
              <a:t> </a:t>
            </a:r>
            <a:r>
              <a:rPr lang="de-DE" dirty="0" err="1"/>
              <a:t>medical</a:t>
            </a:r>
            <a:r>
              <a:rPr lang="de-DE" dirty="0"/>
              <a:t> </a:t>
            </a:r>
            <a:r>
              <a:rPr lang="de-DE" dirty="0" err="1"/>
              <a:t>primary</a:t>
            </a:r>
            <a:r>
              <a:rPr lang="de-DE" dirty="0"/>
              <a:t> </a:t>
            </a:r>
            <a:r>
              <a:rPr lang="de-DE" dirty="0" err="1"/>
              <a:t>rescue</a:t>
            </a:r>
            <a:r>
              <a:rPr lang="de-DE" dirty="0"/>
              <a:t> </a:t>
            </a:r>
            <a:r>
              <a:rPr lang="de-DE" dirty="0" err="1" smtClean="0"/>
              <a:t>mission</a:t>
            </a:r>
            <a:r>
              <a:rPr lang="de-DE" dirty="0" smtClean="0"/>
              <a:t/>
            </a:r>
            <a:br>
              <a:rPr lang="de-DE" dirty="0" smtClean="0"/>
            </a:br>
            <a:endParaRPr lang="de-DE" dirty="0"/>
          </a:p>
          <a:p>
            <a:r>
              <a:rPr lang="de-DE" dirty="0"/>
              <a:t> 2.) At </a:t>
            </a:r>
            <a:r>
              <a:rPr lang="de-DE" dirty="0" err="1"/>
              <a:t>night</a:t>
            </a:r>
            <a:r>
              <a:rPr lang="de-DE" dirty="0"/>
              <a:t> 4-man </a:t>
            </a:r>
            <a:r>
              <a:rPr lang="de-DE" dirty="0" err="1"/>
              <a:t>helicopter</a:t>
            </a:r>
            <a:r>
              <a:rPr lang="de-DE" dirty="0"/>
              <a:t> </a:t>
            </a:r>
            <a:r>
              <a:rPr lang="de-DE" dirty="0" err="1"/>
              <a:t>crew</a:t>
            </a:r>
            <a:r>
              <a:rPr lang="de-DE" dirty="0"/>
              <a:t> </a:t>
            </a:r>
            <a:br>
              <a:rPr lang="de-DE" dirty="0"/>
            </a:b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Summary</a:t>
            </a:r>
          </a:p>
        </p:txBody>
      </p:sp>
      <p:pic>
        <p:nvPicPr>
          <p:cNvPr id="57346" name="Picture 2"/>
          <p:cNvPicPr>
            <a:picLocks noChangeAspect="1" noChangeArrowheads="1"/>
          </p:cNvPicPr>
          <p:nvPr/>
        </p:nvPicPr>
        <p:blipFill>
          <a:blip r:embed="rId2"/>
          <a:srcRect/>
          <a:stretch>
            <a:fillRect/>
          </a:stretch>
        </p:blipFill>
        <p:spPr bwMode="auto">
          <a:xfrm>
            <a:off x="179388" y="4516438"/>
            <a:ext cx="1685925" cy="561975"/>
          </a:xfrm>
          <a:prstGeom prst="rect">
            <a:avLst/>
          </a:prstGeom>
          <a:noFill/>
          <a:ln w="9525">
            <a:noFill/>
            <a:miter lim="800000"/>
            <a:headEnd/>
            <a:tailEnd/>
          </a:ln>
        </p:spPr>
      </p:pic>
      <p:sp>
        <p:nvSpPr>
          <p:cNvPr id="57347"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7348" name="Rechteck 2"/>
          <p:cNvSpPr>
            <a:spLocks noChangeArrowheads="1"/>
          </p:cNvSpPr>
          <p:nvPr/>
        </p:nvSpPr>
        <p:spPr bwMode="auto">
          <a:xfrm>
            <a:off x="250825" y="1276350"/>
            <a:ext cx="8424863" cy="915988"/>
          </a:xfrm>
          <a:prstGeom prst="rect">
            <a:avLst/>
          </a:prstGeom>
          <a:noFill/>
          <a:ln w="9525">
            <a:noFill/>
            <a:miter lim="800000"/>
            <a:headEnd/>
            <a:tailEnd/>
          </a:ln>
        </p:spPr>
        <p:txBody>
          <a:bodyPr>
            <a:spAutoFit/>
          </a:bodyPr>
          <a:lstStyle/>
          <a:p>
            <a:r>
              <a:rPr lang="de-DE" dirty="0"/>
              <a:t>3.) </a:t>
            </a:r>
            <a:r>
              <a:rPr lang="en-US" dirty="0"/>
              <a:t>Pilots with instrument flying skills and experience in dealing with night vision </a:t>
            </a:r>
            <a:r>
              <a:rPr lang="en-US" dirty="0" smtClean="0"/>
              <a:t/>
            </a:r>
            <a:br>
              <a:rPr lang="en-US" dirty="0" smtClean="0"/>
            </a:br>
            <a:r>
              <a:rPr lang="en-US" dirty="0" smtClean="0"/>
              <a:t>     equipment</a:t>
            </a:r>
            <a:r>
              <a:rPr lang="en-US" dirty="0"/>
              <a:t>, use of suitable and approved aircrafts for night flights including cabin </a:t>
            </a:r>
            <a:r>
              <a:rPr lang="en-US" dirty="0" smtClean="0"/>
              <a:t/>
            </a:r>
            <a:br>
              <a:rPr lang="en-US" dirty="0" smtClean="0"/>
            </a:br>
            <a:r>
              <a:rPr lang="en-US" dirty="0" smtClean="0"/>
              <a:t>     interior </a:t>
            </a:r>
            <a:r>
              <a:rPr lang="en-US" dirty="0"/>
              <a:t>and appropriate medical technology, use of night vision equipment.</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Summary</a:t>
            </a:r>
          </a:p>
        </p:txBody>
      </p:sp>
      <p:pic>
        <p:nvPicPr>
          <p:cNvPr id="58370" name="Picture 2"/>
          <p:cNvPicPr>
            <a:picLocks noChangeAspect="1" noChangeArrowheads="1"/>
          </p:cNvPicPr>
          <p:nvPr/>
        </p:nvPicPr>
        <p:blipFill>
          <a:blip r:embed="rId2"/>
          <a:srcRect/>
          <a:stretch>
            <a:fillRect/>
          </a:stretch>
        </p:blipFill>
        <p:spPr bwMode="auto">
          <a:xfrm>
            <a:off x="179388" y="4516438"/>
            <a:ext cx="1685925" cy="561975"/>
          </a:xfrm>
          <a:prstGeom prst="rect">
            <a:avLst/>
          </a:prstGeom>
          <a:noFill/>
          <a:ln w="9525">
            <a:noFill/>
            <a:miter lim="800000"/>
            <a:headEnd/>
            <a:tailEnd/>
          </a:ln>
        </p:spPr>
      </p:pic>
      <p:sp>
        <p:nvSpPr>
          <p:cNvPr id="58371"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8372" name="Rechteck 2"/>
          <p:cNvSpPr>
            <a:spLocks noChangeArrowheads="1"/>
          </p:cNvSpPr>
          <p:nvPr/>
        </p:nvSpPr>
        <p:spPr bwMode="auto">
          <a:xfrm>
            <a:off x="250825" y="1127125"/>
            <a:ext cx="8424863" cy="2563813"/>
          </a:xfrm>
          <a:prstGeom prst="rect">
            <a:avLst/>
          </a:prstGeom>
          <a:noFill/>
          <a:ln w="9525">
            <a:noFill/>
            <a:miter lim="800000"/>
            <a:headEnd/>
            <a:tailEnd/>
          </a:ln>
        </p:spPr>
        <p:txBody>
          <a:bodyPr>
            <a:spAutoFit/>
          </a:bodyPr>
          <a:lstStyle/>
          <a:p>
            <a:r>
              <a:rPr lang="de-DE" dirty="0"/>
              <a:t>4.) </a:t>
            </a:r>
            <a:r>
              <a:rPr lang="en-US" dirty="0"/>
              <a:t>Comprehensive training of ground-based personnel including command centers, fire </a:t>
            </a:r>
            <a:r>
              <a:rPr lang="en-US" dirty="0" smtClean="0"/>
              <a:t/>
            </a:r>
            <a:br>
              <a:rPr lang="en-US" dirty="0" smtClean="0"/>
            </a:br>
            <a:r>
              <a:rPr lang="en-US" dirty="0" smtClean="0"/>
              <a:t>      brigades</a:t>
            </a:r>
            <a:r>
              <a:rPr lang="en-US" dirty="0"/>
              <a:t>, police, etc.</a:t>
            </a:r>
            <a:endParaRPr lang="de-DE" dirty="0"/>
          </a:p>
          <a:p>
            <a:r>
              <a:rPr lang="de-DE" dirty="0"/>
              <a:t/>
            </a:r>
            <a:br>
              <a:rPr lang="de-DE" dirty="0"/>
            </a:br>
            <a:r>
              <a:rPr lang="de-DE" dirty="0"/>
              <a:t>5.) </a:t>
            </a:r>
            <a:r>
              <a:rPr lang="en-US" dirty="0"/>
              <a:t>Establishment and agreement on suitable landing sites during night, such as sports </a:t>
            </a:r>
            <a:r>
              <a:rPr lang="en-US" dirty="0" smtClean="0"/>
              <a:t/>
            </a:r>
            <a:br>
              <a:rPr lang="en-US" dirty="0" smtClean="0"/>
            </a:br>
            <a:r>
              <a:rPr lang="en-US" dirty="0" smtClean="0"/>
              <a:t>      fields</a:t>
            </a:r>
            <a:r>
              <a:rPr lang="en-US" dirty="0"/>
              <a:t>, hospital landing sites, etc., especially with regularly destinations</a:t>
            </a:r>
            <a:endParaRPr lang="de-DE" dirty="0"/>
          </a:p>
          <a:p>
            <a:r>
              <a:rPr lang="de-DE" dirty="0"/>
              <a:t/>
            </a:r>
            <a:br>
              <a:rPr lang="de-DE" dirty="0"/>
            </a:br>
            <a:r>
              <a:rPr lang="de-DE" dirty="0"/>
              <a:t>6.) </a:t>
            </a:r>
            <a:r>
              <a:rPr lang="en-US" dirty="0"/>
              <a:t>Regional dependent determination of necessary logistics during the rescue mission </a:t>
            </a:r>
            <a:r>
              <a:rPr lang="en-US" dirty="0" smtClean="0"/>
              <a:t/>
            </a:r>
            <a:br>
              <a:rPr lang="en-US" dirty="0" smtClean="0"/>
            </a:br>
            <a:r>
              <a:rPr lang="en-US" dirty="0" smtClean="0"/>
              <a:t>      fire </a:t>
            </a:r>
            <a:r>
              <a:rPr lang="en-US" dirty="0"/>
              <a:t>brigade for lighting, shuttle vehicles etc. The strict determination of landing sites </a:t>
            </a:r>
            <a:r>
              <a:rPr lang="en-US" dirty="0" smtClean="0"/>
              <a:t/>
            </a:r>
            <a:br>
              <a:rPr lang="en-US" dirty="0" smtClean="0"/>
            </a:br>
            <a:r>
              <a:rPr lang="en-US" dirty="0" smtClean="0"/>
              <a:t>      for </a:t>
            </a:r>
            <a:r>
              <a:rPr lang="en-US" dirty="0"/>
              <a:t>primary operations at night has not proven successful.</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Summary</a:t>
            </a:r>
          </a:p>
        </p:txBody>
      </p:sp>
      <p:pic>
        <p:nvPicPr>
          <p:cNvPr id="59394" name="Picture 2"/>
          <p:cNvPicPr>
            <a:picLocks noChangeAspect="1" noChangeArrowheads="1"/>
          </p:cNvPicPr>
          <p:nvPr/>
        </p:nvPicPr>
        <p:blipFill>
          <a:blip r:embed="rId2"/>
          <a:srcRect/>
          <a:stretch>
            <a:fillRect/>
          </a:stretch>
        </p:blipFill>
        <p:spPr bwMode="auto">
          <a:xfrm>
            <a:off x="179388" y="4516438"/>
            <a:ext cx="1685925" cy="561975"/>
          </a:xfrm>
          <a:prstGeom prst="rect">
            <a:avLst/>
          </a:prstGeom>
          <a:noFill/>
          <a:ln w="9525">
            <a:noFill/>
            <a:miter lim="800000"/>
            <a:headEnd/>
            <a:tailEnd/>
          </a:ln>
        </p:spPr>
      </p:pic>
      <p:sp>
        <p:nvSpPr>
          <p:cNvPr id="59395"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9396" name="Rechteck 2"/>
          <p:cNvSpPr>
            <a:spLocks noChangeArrowheads="1"/>
          </p:cNvSpPr>
          <p:nvPr/>
        </p:nvSpPr>
        <p:spPr bwMode="auto">
          <a:xfrm>
            <a:off x="250825" y="1127125"/>
            <a:ext cx="8424863" cy="1739900"/>
          </a:xfrm>
          <a:prstGeom prst="rect">
            <a:avLst/>
          </a:prstGeom>
          <a:noFill/>
          <a:ln w="9525">
            <a:noFill/>
            <a:miter lim="800000"/>
            <a:headEnd/>
            <a:tailEnd/>
          </a:ln>
        </p:spPr>
        <p:txBody>
          <a:bodyPr>
            <a:spAutoFit/>
          </a:bodyPr>
          <a:lstStyle/>
          <a:p>
            <a:r>
              <a:rPr lang="de-DE" dirty="0"/>
              <a:t>- </a:t>
            </a:r>
            <a:r>
              <a:rPr lang="de-DE" dirty="0" err="1"/>
              <a:t>currently</a:t>
            </a:r>
            <a:r>
              <a:rPr lang="de-DE" dirty="0"/>
              <a:t>, </a:t>
            </a:r>
            <a:r>
              <a:rPr lang="de-DE" dirty="0" err="1"/>
              <a:t>air</a:t>
            </a:r>
            <a:r>
              <a:rPr lang="de-DE" dirty="0"/>
              <a:t> </a:t>
            </a:r>
            <a:r>
              <a:rPr lang="de-DE" dirty="0" err="1"/>
              <a:t>rescue</a:t>
            </a:r>
            <a:r>
              <a:rPr lang="de-DE" dirty="0"/>
              <a:t> </a:t>
            </a:r>
            <a:r>
              <a:rPr lang="de-DE" dirty="0" err="1"/>
              <a:t>during</a:t>
            </a:r>
            <a:r>
              <a:rPr lang="de-DE" dirty="0"/>
              <a:t> </a:t>
            </a:r>
            <a:r>
              <a:rPr lang="de-DE" dirty="0" err="1"/>
              <a:t>the</a:t>
            </a:r>
            <a:r>
              <a:rPr lang="de-DE" dirty="0"/>
              <a:t> </a:t>
            </a:r>
            <a:r>
              <a:rPr lang="de-DE" dirty="0" err="1"/>
              <a:t>night</a:t>
            </a:r>
            <a:r>
              <a:rPr lang="de-DE" dirty="0"/>
              <a:t> </a:t>
            </a:r>
            <a:r>
              <a:rPr lang="de-DE" dirty="0" err="1"/>
              <a:t>cannot</a:t>
            </a:r>
            <a:r>
              <a:rPr lang="de-DE" dirty="0"/>
              <a:t> </a:t>
            </a:r>
            <a:r>
              <a:rPr lang="de-DE" dirty="0" err="1"/>
              <a:t>and</a:t>
            </a:r>
            <a:r>
              <a:rPr lang="de-DE" dirty="0"/>
              <a:t> </a:t>
            </a:r>
            <a:r>
              <a:rPr lang="de-DE" dirty="0" err="1"/>
              <a:t>does</a:t>
            </a:r>
            <a:r>
              <a:rPr lang="de-DE" dirty="0"/>
              <a:t> not </a:t>
            </a:r>
            <a:r>
              <a:rPr lang="de-DE" dirty="0" err="1"/>
              <a:t>want</a:t>
            </a:r>
            <a:r>
              <a:rPr lang="de-DE" dirty="0"/>
              <a:t> </a:t>
            </a:r>
            <a:r>
              <a:rPr lang="de-DE" dirty="0" err="1"/>
              <a:t>to</a:t>
            </a:r>
            <a:r>
              <a:rPr lang="de-DE" dirty="0"/>
              <a:t> </a:t>
            </a:r>
            <a:r>
              <a:rPr lang="de-DE" dirty="0" err="1"/>
              <a:t>replace</a:t>
            </a:r>
            <a:r>
              <a:rPr lang="de-DE" dirty="0"/>
              <a:t> a </a:t>
            </a:r>
            <a:r>
              <a:rPr lang="de-DE" dirty="0" err="1"/>
              <a:t>working</a:t>
            </a:r>
            <a:r>
              <a:rPr lang="de-DE" dirty="0"/>
              <a:t> </a:t>
            </a:r>
            <a:r>
              <a:rPr lang="de-DE" dirty="0" smtClean="0"/>
              <a:t/>
            </a:r>
            <a:br>
              <a:rPr lang="de-DE" dirty="0" smtClean="0"/>
            </a:br>
            <a:r>
              <a:rPr lang="de-DE" dirty="0" smtClean="0"/>
              <a:t>   </a:t>
            </a:r>
            <a:r>
              <a:rPr lang="de-DE" dirty="0" err="1" smtClean="0"/>
              <a:t>ground-based</a:t>
            </a:r>
            <a:r>
              <a:rPr lang="de-DE" dirty="0" smtClean="0"/>
              <a:t> </a:t>
            </a:r>
            <a:r>
              <a:rPr lang="de-DE" dirty="0" err="1"/>
              <a:t>rescue</a:t>
            </a:r>
            <a:r>
              <a:rPr lang="de-DE" dirty="0"/>
              <a:t> </a:t>
            </a:r>
            <a:r>
              <a:rPr lang="de-DE" dirty="0" err="1"/>
              <a:t>infrastructure</a:t>
            </a:r>
            <a:endParaRPr lang="de-DE" dirty="0"/>
          </a:p>
          <a:p>
            <a:endParaRPr lang="de-DE" dirty="0"/>
          </a:p>
          <a:p>
            <a:r>
              <a:rPr lang="de-DE" dirty="0"/>
              <a:t>- </a:t>
            </a:r>
            <a:r>
              <a:rPr lang="en-US" dirty="0"/>
              <a:t>the early indication of the correct rescue mission disposition is particularly important </a:t>
            </a:r>
            <a:r>
              <a:rPr lang="en-US" dirty="0" smtClean="0"/>
              <a:t/>
            </a:r>
            <a:br>
              <a:rPr lang="en-US" dirty="0" smtClean="0"/>
            </a:br>
            <a:r>
              <a:rPr lang="en-US" dirty="0" smtClean="0"/>
              <a:t>  during </a:t>
            </a:r>
            <a:r>
              <a:rPr lang="en-US" dirty="0"/>
              <a:t>the night</a:t>
            </a:r>
            <a:r>
              <a:rPr lang="de-DE" dirty="0"/>
              <a:t/>
            </a:r>
            <a:br>
              <a:rPr lang="de-DE" dirty="0"/>
            </a:b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2"/>
          <p:cNvSpPr txBox="1">
            <a:spLocks/>
          </p:cNvSpPr>
          <p:nvPr/>
        </p:nvSpPr>
        <p:spPr bwMode="auto">
          <a:xfrm>
            <a:off x="5364163" y="3292475"/>
            <a:ext cx="2879725" cy="800100"/>
          </a:xfrm>
          <a:prstGeom prst="rect">
            <a:avLst/>
          </a:prstGeom>
          <a:noFill/>
          <a:ln w="9525">
            <a:noFill/>
            <a:miter lim="800000"/>
            <a:headEnd/>
            <a:tailEnd/>
          </a:ln>
        </p:spPr>
        <p:txBody>
          <a:bodyPr lIns="0" anchor="ctr"/>
          <a:lstStyle/>
          <a:p>
            <a:pPr eaLnBrk="0" hangingPunct="0"/>
            <a:r>
              <a:rPr lang="de-DE" altLang="de-DE" sz="2200" b="1">
                <a:latin typeface="Arial" charset="0"/>
              </a:rPr>
              <a:t>Thank you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INTRO</a:t>
            </a:r>
          </a:p>
        </p:txBody>
      </p:sp>
      <p:pic>
        <p:nvPicPr>
          <p:cNvPr id="12290"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12291" name="Textfeld 5"/>
          <p:cNvSpPr txBox="1">
            <a:spLocks noChangeArrowheads="1"/>
          </p:cNvSpPr>
          <p:nvPr/>
        </p:nvSpPr>
        <p:spPr bwMode="auto">
          <a:xfrm>
            <a:off x="1979613" y="4681538"/>
            <a:ext cx="7164387" cy="274637"/>
          </a:xfrm>
          <a:prstGeom prst="rect">
            <a:avLst/>
          </a:prstGeom>
          <a:noFill/>
          <a:ln w="9525">
            <a:noFill/>
            <a:miter lim="800000"/>
            <a:headEnd/>
            <a:tailEnd/>
          </a:ln>
        </p:spPr>
        <p:txBody>
          <a:bodyPr>
            <a:spAutoFit/>
          </a:bodyPr>
          <a:lstStyle/>
          <a:p>
            <a:r>
              <a:rPr lang="de-DE" sz="1200"/>
              <a:t>S. Neppl, Dr. U. Aschenbrenner, Dr.  M. Zimmermann			Munich, 08.11.2016</a:t>
            </a:r>
          </a:p>
        </p:txBody>
      </p:sp>
      <p:pic>
        <p:nvPicPr>
          <p:cNvPr id="12292" name="Picture 2" descr="Q:\Abt_Qualitätssicherung und Leistungsentwicklung\Vorträge\Euphoria\Deutschlandkarte_AlleBetreiber_TAG.jpg"/>
          <p:cNvPicPr>
            <a:picLocks noChangeAspect="1" noChangeArrowheads="1"/>
          </p:cNvPicPr>
          <p:nvPr/>
        </p:nvPicPr>
        <p:blipFill>
          <a:blip r:embed="rId4"/>
          <a:srcRect/>
          <a:stretch>
            <a:fillRect/>
          </a:stretch>
        </p:blipFill>
        <p:spPr bwMode="auto">
          <a:xfrm>
            <a:off x="250825" y="841375"/>
            <a:ext cx="3976688" cy="3494088"/>
          </a:xfrm>
          <a:prstGeom prst="rect">
            <a:avLst/>
          </a:prstGeom>
          <a:noFill/>
          <a:ln w="9525">
            <a:noFill/>
            <a:miter lim="800000"/>
            <a:headEnd/>
            <a:tailEnd/>
          </a:ln>
        </p:spPr>
      </p:pic>
      <p:grpSp>
        <p:nvGrpSpPr>
          <p:cNvPr id="8" name="Group 39"/>
          <p:cNvGrpSpPr>
            <a:grpSpLocks/>
          </p:cNvGrpSpPr>
          <p:nvPr/>
        </p:nvGrpSpPr>
        <p:grpSpPr bwMode="auto">
          <a:xfrm>
            <a:off x="5915295" y="1139742"/>
            <a:ext cx="2186494" cy="2889155"/>
            <a:chOff x="4183" y="346"/>
            <a:chExt cx="1577" cy="2107"/>
          </a:xfrm>
        </p:grpSpPr>
        <p:sp>
          <p:nvSpPr>
            <p:cNvPr id="9" name="Oval 16"/>
            <p:cNvSpPr>
              <a:spLocks noChangeArrowheads="1"/>
            </p:cNvSpPr>
            <p:nvPr/>
          </p:nvSpPr>
          <p:spPr bwMode="auto">
            <a:xfrm>
              <a:off x="5253" y="1123"/>
              <a:ext cx="344" cy="320"/>
            </a:xfrm>
            <a:prstGeom prst="ellipse">
              <a:avLst/>
            </a:prstGeom>
            <a:gradFill rotWithShape="1">
              <a:gsLst>
                <a:gs pos="0">
                  <a:srgbClr val="FFFF00"/>
                </a:gs>
                <a:gs pos="100000">
                  <a:srgbClr val="FFCC00"/>
                </a:gs>
              </a:gsLst>
              <a:path path="shape">
                <a:fillToRect l="50000" t="50000" r="50000" b="50000"/>
              </a:path>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0" name="Oval 17"/>
            <p:cNvSpPr>
              <a:spLocks noChangeArrowheads="1"/>
            </p:cNvSpPr>
            <p:nvPr/>
          </p:nvSpPr>
          <p:spPr bwMode="auto">
            <a:xfrm>
              <a:off x="5416" y="1217"/>
              <a:ext cx="344" cy="32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1" name="Oval 18"/>
            <p:cNvSpPr>
              <a:spLocks noChangeArrowheads="1"/>
            </p:cNvSpPr>
            <p:nvPr/>
          </p:nvSpPr>
          <p:spPr bwMode="auto">
            <a:xfrm>
              <a:off x="4642" y="346"/>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2" name="Oval 19"/>
            <p:cNvSpPr>
              <a:spLocks noChangeArrowheads="1"/>
            </p:cNvSpPr>
            <p:nvPr/>
          </p:nvSpPr>
          <p:spPr bwMode="auto">
            <a:xfrm>
              <a:off x="4307" y="603"/>
              <a:ext cx="344" cy="32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3" name="Oval 20"/>
            <p:cNvSpPr>
              <a:spLocks noChangeArrowheads="1"/>
            </p:cNvSpPr>
            <p:nvPr/>
          </p:nvSpPr>
          <p:spPr bwMode="auto">
            <a:xfrm>
              <a:off x="5260" y="764"/>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4" name="Oval 21"/>
            <p:cNvSpPr>
              <a:spLocks noChangeArrowheads="1"/>
            </p:cNvSpPr>
            <p:nvPr/>
          </p:nvSpPr>
          <p:spPr bwMode="auto">
            <a:xfrm>
              <a:off x="4965" y="1093"/>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5" name="Oval 22"/>
            <p:cNvSpPr>
              <a:spLocks noChangeArrowheads="1"/>
            </p:cNvSpPr>
            <p:nvPr/>
          </p:nvSpPr>
          <p:spPr bwMode="auto">
            <a:xfrm>
              <a:off x="4574" y="854"/>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6" name="Oval 23"/>
            <p:cNvSpPr>
              <a:spLocks noChangeArrowheads="1"/>
            </p:cNvSpPr>
            <p:nvPr/>
          </p:nvSpPr>
          <p:spPr bwMode="auto">
            <a:xfrm>
              <a:off x="4183" y="975"/>
              <a:ext cx="344" cy="32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7" name="Oval 24"/>
            <p:cNvSpPr>
              <a:spLocks noChangeArrowheads="1"/>
            </p:cNvSpPr>
            <p:nvPr/>
          </p:nvSpPr>
          <p:spPr bwMode="auto">
            <a:xfrm>
              <a:off x="4372" y="1519"/>
              <a:ext cx="344" cy="320"/>
            </a:xfrm>
            <a:prstGeom prst="ellipse">
              <a:avLst/>
            </a:prstGeom>
            <a:gradFill rotWithShape="1">
              <a:gsLst>
                <a:gs pos="0">
                  <a:schemeClr val="bg1"/>
                </a:gs>
                <a:gs pos="100000">
                  <a:srgbClr val="FF0000"/>
                </a:gs>
              </a:gsLst>
              <a:path path="shape">
                <a:fillToRect l="50000" t="50000" r="50000" b="50000"/>
              </a:path>
            </a:gradFill>
            <a:ln w="12700">
              <a:solidFill>
                <a:srgbClr val="FF3300"/>
              </a:solidFill>
              <a:round/>
              <a:headEnd type="none" w="sm" len="sm"/>
              <a:tailEnd type="none" w="sm" len="sm"/>
            </a:ln>
          </p:spPr>
          <p:txBody>
            <a:bodyPr wrap="none" bIns="0" anchor="ctr"/>
            <a:lstStyle/>
            <a:p>
              <a:endParaRPr lang="en-US">
                <a:latin typeface="Calibri" pitchFamily="34" charset="0"/>
              </a:endParaRPr>
            </a:p>
          </p:txBody>
        </p:sp>
        <p:sp>
          <p:nvSpPr>
            <p:cNvPr id="18" name="Oval 26"/>
            <p:cNvSpPr>
              <a:spLocks noChangeArrowheads="1"/>
            </p:cNvSpPr>
            <p:nvPr/>
          </p:nvSpPr>
          <p:spPr bwMode="auto">
            <a:xfrm>
              <a:off x="4842" y="1338"/>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19" name="Oval 27"/>
            <p:cNvSpPr>
              <a:spLocks noChangeArrowheads="1"/>
            </p:cNvSpPr>
            <p:nvPr/>
          </p:nvSpPr>
          <p:spPr bwMode="auto">
            <a:xfrm>
              <a:off x="4843" y="1739"/>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20" name="Oval 28"/>
            <p:cNvSpPr>
              <a:spLocks noChangeArrowheads="1"/>
            </p:cNvSpPr>
            <p:nvPr/>
          </p:nvSpPr>
          <p:spPr bwMode="auto">
            <a:xfrm>
              <a:off x="5004" y="1900"/>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21" name="Oval 29"/>
            <p:cNvSpPr>
              <a:spLocks noChangeArrowheads="1"/>
            </p:cNvSpPr>
            <p:nvPr/>
          </p:nvSpPr>
          <p:spPr bwMode="auto">
            <a:xfrm>
              <a:off x="4925" y="2133"/>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grpSp>
      <p:grpSp>
        <p:nvGrpSpPr>
          <p:cNvPr id="22" name="Gruppieren 21"/>
          <p:cNvGrpSpPr/>
          <p:nvPr/>
        </p:nvGrpSpPr>
        <p:grpSpPr>
          <a:xfrm>
            <a:off x="5479407" y="616134"/>
            <a:ext cx="2791569" cy="3583879"/>
            <a:chOff x="6508750" y="444500"/>
            <a:chExt cx="2482850" cy="3251200"/>
          </a:xfrm>
        </p:grpSpPr>
        <p:pic>
          <p:nvPicPr>
            <p:cNvPr id="23" name="Picture 40" descr="Deutschlandkarte Umriss sw 2"/>
            <p:cNvPicPr>
              <a:picLocks noChangeAspect="1" noChangeArrowheads="1"/>
            </p:cNvPicPr>
            <p:nvPr/>
          </p:nvPicPr>
          <p:blipFill>
            <a:blip r:embed="rId5" cstate="print"/>
            <a:srcRect/>
            <a:stretch>
              <a:fillRect/>
            </a:stretch>
          </p:blipFill>
          <p:spPr bwMode="auto">
            <a:xfrm>
              <a:off x="6508750" y="444500"/>
              <a:ext cx="2482850" cy="3251200"/>
            </a:xfrm>
            <a:prstGeom prst="rect">
              <a:avLst/>
            </a:prstGeom>
            <a:noFill/>
            <a:ln w="9525">
              <a:noFill/>
              <a:miter lim="800000"/>
              <a:headEnd/>
              <a:tailEnd/>
            </a:ln>
          </p:spPr>
        </p:pic>
        <p:grpSp>
          <p:nvGrpSpPr>
            <p:cNvPr id="24" name="Group 39"/>
            <p:cNvGrpSpPr>
              <a:grpSpLocks/>
            </p:cNvGrpSpPr>
            <p:nvPr/>
          </p:nvGrpSpPr>
          <p:grpSpPr bwMode="auto">
            <a:xfrm>
              <a:off x="6945321" y="765176"/>
              <a:ext cx="1944690" cy="2620965"/>
              <a:chOff x="4183" y="346"/>
              <a:chExt cx="1577" cy="2107"/>
            </a:xfrm>
          </p:grpSpPr>
          <p:sp>
            <p:nvSpPr>
              <p:cNvPr id="25" name="Oval 16"/>
              <p:cNvSpPr>
                <a:spLocks noChangeArrowheads="1"/>
              </p:cNvSpPr>
              <p:nvPr/>
            </p:nvSpPr>
            <p:spPr bwMode="auto">
              <a:xfrm>
                <a:off x="5253" y="1123"/>
                <a:ext cx="344" cy="320"/>
              </a:xfrm>
              <a:prstGeom prst="ellipse">
                <a:avLst/>
              </a:prstGeom>
              <a:gradFill rotWithShape="1">
                <a:gsLst>
                  <a:gs pos="0">
                    <a:srgbClr val="FFFF00"/>
                  </a:gs>
                  <a:gs pos="100000">
                    <a:srgbClr val="FFCC00"/>
                  </a:gs>
                </a:gsLst>
                <a:path path="shape">
                  <a:fillToRect l="50000" t="50000" r="50000" b="50000"/>
                </a:path>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26" name="Oval 17"/>
              <p:cNvSpPr>
                <a:spLocks noChangeArrowheads="1"/>
              </p:cNvSpPr>
              <p:nvPr/>
            </p:nvSpPr>
            <p:spPr bwMode="auto">
              <a:xfrm>
                <a:off x="5416" y="1217"/>
                <a:ext cx="344" cy="32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27" name="Oval 18"/>
              <p:cNvSpPr>
                <a:spLocks noChangeArrowheads="1"/>
              </p:cNvSpPr>
              <p:nvPr/>
            </p:nvSpPr>
            <p:spPr bwMode="auto">
              <a:xfrm>
                <a:off x="4642" y="346"/>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28" name="Oval 19"/>
              <p:cNvSpPr>
                <a:spLocks noChangeArrowheads="1"/>
              </p:cNvSpPr>
              <p:nvPr/>
            </p:nvSpPr>
            <p:spPr bwMode="auto">
              <a:xfrm>
                <a:off x="4307" y="603"/>
                <a:ext cx="344" cy="32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29" name="Oval 20"/>
              <p:cNvSpPr>
                <a:spLocks noChangeArrowheads="1"/>
              </p:cNvSpPr>
              <p:nvPr/>
            </p:nvSpPr>
            <p:spPr bwMode="auto">
              <a:xfrm>
                <a:off x="5260" y="764"/>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0" name="Oval 21"/>
              <p:cNvSpPr>
                <a:spLocks noChangeArrowheads="1"/>
              </p:cNvSpPr>
              <p:nvPr/>
            </p:nvSpPr>
            <p:spPr bwMode="auto">
              <a:xfrm>
                <a:off x="4965" y="1093"/>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1" name="Oval 22"/>
              <p:cNvSpPr>
                <a:spLocks noChangeArrowheads="1"/>
              </p:cNvSpPr>
              <p:nvPr/>
            </p:nvSpPr>
            <p:spPr bwMode="auto">
              <a:xfrm>
                <a:off x="4574" y="854"/>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2" name="Oval 23"/>
              <p:cNvSpPr>
                <a:spLocks noChangeArrowheads="1"/>
              </p:cNvSpPr>
              <p:nvPr/>
            </p:nvSpPr>
            <p:spPr bwMode="auto">
              <a:xfrm>
                <a:off x="4183" y="975"/>
                <a:ext cx="344" cy="32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3" name="Oval 24"/>
              <p:cNvSpPr>
                <a:spLocks noChangeArrowheads="1"/>
              </p:cNvSpPr>
              <p:nvPr/>
            </p:nvSpPr>
            <p:spPr bwMode="auto">
              <a:xfrm>
                <a:off x="4372" y="1519"/>
                <a:ext cx="344" cy="320"/>
              </a:xfrm>
              <a:prstGeom prst="ellipse">
                <a:avLst/>
              </a:prstGeom>
              <a:gradFill rotWithShape="1">
                <a:gsLst>
                  <a:gs pos="0">
                    <a:schemeClr val="bg1"/>
                  </a:gs>
                  <a:gs pos="100000">
                    <a:srgbClr val="FF0000"/>
                  </a:gs>
                </a:gsLst>
                <a:path path="shape">
                  <a:fillToRect l="50000" t="50000" r="50000" b="50000"/>
                </a:path>
              </a:gradFill>
              <a:ln w="12700">
                <a:solidFill>
                  <a:srgbClr val="FF3300"/>
                </a:solidFill>
                <a:round/>
                <a:headEnd type="none" w="sm" len="sm"/>
                <a:tailEnd type="none" w="sm" len="sm"/>
              </a:ln>
            </p:spPr>
            <p:txBody>
              <a:bodyPr wrap="none" bIns="0" anchor="ctr"/>
              <a:lstStyle/>
              <a:p>
                <a:endParaRPr lang="en-US">
                  <a:latin typeface="Calibri" pitchFamily="34" charset="0"/>
                </a:endParaRPr>
              </a:p>
            </p:txBody>
          </p:sp>
          <p:sp>
            <p:nvSpPr>
              <p:cNvPr id="34" name="Oval 26"/>
              <p:cNvSpPr>
                <a:spLocks noChangeArrowheads="1"/>
              </p:cNvSpPr>
              <p:nvPr/>
            </p:nvSpPr>
            <p:spPr bwMode="auto">
              <a:xfrm>
                <a:off x="4842" y="1338"/>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5" name="Oval 27"/>
              <p:cNvSpPr>
                <a:spLocks noChangeArrowheads="1"/>
              </p:cNvSpPr>
              <p:nvPr/>
            </p:nvSpPr>
            <p:spPr bwMode="auto">
              <a:xfrm>
                <a:off x="4843" y="1739"/>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6" name="Oval 28"/>
              <p:cNvSpPr>
                <a:spLocks noChangeArrowheads="1"/>
              </p:cNvSpPr>
              <p:nvPr/>
            </p:nvSpPr>
            <p:spPr bwMode="auto">
              <a:xfrm>
                <a:off x="5004" y="1900"/>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7" name="Oval 29"/>
              <p:cNvSpPr>
                <a:spLocks noChangeArrowheads="1"/>
              </p:cNvSpPr>
              <p:nvPr/>
            </p:nvSpPr>
            <p:spPr bwMode="auto">
              <a:xfrm>
                <a:off x="4925" y="2133"/>
                <a:ext cx="344" cy="320"/>
              </a:xfrm>
              <a:prstGeom prst="ellipse">
                <a:avLst/>
              </a:prstGeom>
              <a:gradFill flip="none" rotWithShape="1">
                <a:gsLst>
                  <a:gs pos="0">
                    <a:srgbClr val="FF9933"/>
                  </a:gs>
                  <a:gs pos="100000">
                    <a:srgbClr val="FF3300"/>
                  </a:gs>
                </a:gsLst>
                <a:path path="circle">
                  <a:fillToRect l="50000" t="50000" r="50000" b="50000"/>
                </a:path>
                <a:tileRect/>
              </a:gradFill>
              <a:ln w="12700">
                <a:solidFill>
                  <a:srgbClr val="FF6633"/>
                </a:solidFill>
                <a:round/>
                <a:headEnd type="none" w="sm" len="sm"/>
                <a:tailEnd type="none" w="sm" len="sm"/>
              </a:ln>
            </p:spPr>
            <p:txBody>
              <a:bodyPr wrap="none" bIns="0" anchor="ctr"/>
              <a:lstStyle/>
              <a:p>
                <a:endParaRPr lang="en-US">
                  <a:latin typeface="Calibri" pitchFamily="34" charset="0"/>
                </a:endParaRPr>
              </a:p>
            </p:txBody>
          </p:sp>
        </p:grpSp>
      </p:grpSp>
      <p:sp>
        <p:nvSpPr>
          <p:cNvPr id="38" name="Oval 19"/>
          <p:cNvSpPr>
            <a:spLocks noChangeArrowheads="1"/>
          </p:cNvSpPr>
          <p:nvPr/>
        </p:nvSpPr>
        <p:spPr bwMode="auto">
          <a:xfrm>
            <a:off x="6845136" y="1038724"/>
            <a:ext cx="476952" cy="438790"/>
          </a:xfrm>
          <a:prstGeom prst="ellipse">
            <a:avLst/>
          </a:prstGeom>
          <a:gradFill rotWithShape="1">
            <a:gsLst>
              <a:gs pos="0">
                <a:srgbClr val="FFFF00"/>
              </a:gs>
              <a:gs pos="100000">
                <a:srgbClr val="FFCC00"/>
              </a:gs>
            </a:gsLst>
            <a:path path="shape">
              <a:fillToRect l="50000" t="50000" r="50000" b="50000"/>
            </a:path>
          </a:gradFill>
          <a:ln w="12700" algn="ctr">
            <a:solidFill>
              <a:srgbClr val="FF6633"/>
            </a:solidFill>
            <a:round/>
            <a:headEnd type="none" w="sm" len="sm"/>
            <a:tailEnd type="none" w="sm" len="sm"/>
          </a:ln>
        </p:spPr>
        <p:txBody>
          <a:bodyPr wrap="none" bIns="0" anchor="ctr"/>
          <a:lstStyle/>
          <a:p>
            <a:endParaRPr lang="en-US">
              <a:latin typeface="Calibri" pitchFamily="34" charset="0"/>
            </a:endParaRPr>
          </a:p>
        </p:txBody>
      </p:sp>
      <p:sp>
        <p:nvSpPr>
          <p:cNvPr id="39" name="Oval 24"/>
          <p:cNvSpPr>
            <a:spLocks noChangeArrowheads="1"/>
          </p:cNvSpPr>
          <p:nvPr/>
        </p:nvSpPr>
        <p:spPr bwMode="auto">
          <a:xfrm>
            <a:off x="6384708" y="2730461"/>
            <a:ext cx="476952" cy="438790"/>
          </a:xfrm>
          <a:prstGeom prst="ellipse">
            <a:avLst/>
          </a:prstGeom>
          <a:gradFill rotWithShape="1">
            <a:gsLst>
              <a:gs pos="0">
                <a:schemeClr val="bg1"/>
              </a:gs>
              <a:gs pos="100000">
                <a:srgbClr val="FF0000"/>
              </a:gs>
            </a:gsLst>
            <a:path path="shape">
              <a:fillToRect l="50000" t="50000" r="50000" b="50000"/>
            </a:path>
          </a:gradFill>
          <a:ln w="12700">
            <a:solidFill>
              <a:srgbClr val="FF3300"/>
            </a:solidFill>
            <a:round/>
            <a:headEnd type="none" w="sm" len="sm"/>
            <a:tailEnd type="none" w="sm" len="sm"/>
          </a:ln>
        </p:spPr>
        <p:txBody>
          <a:bodyPr wrap="none" bIns="0" anchor="ctr"/>
          <a:lstStyle/>
          <a:p>
            <a:endParaRPr lang="en-US">
              <a:latin typeface="Calibri" pitchFamily="34" charset="0"/>
            </a:endParaRPr>
          </a:p>
        </p:txBody>
      </p:sp>
      <p:sp>
        <p:nvSpPr>
          <p:cNvPr id="40" name="Oval 24"/>
          <p:cNvSpPr>
            <a:spLocks noChangeArrowheads="1"/>
          </p:cNvSpPr>
          <p:nvPr/>
        </p:nvSpPr>
        <p:spPr bwMode="auto">
          <a:xfrm>
            <a:off x="7215329" y="969623"/>
            <a:ext cx="476952" cy="438790"/>
          </a:xfrm>
          <a:prstGeom prst="ellipse">
            <a:avLst/>
          </a:prstGeom>
          <a:gradFill rotWithShape="1">
            <a:gsLst>
              <a:gs pos="0">
                <a:schemeClr val="bg1"/>
              </a:gs>
              <a:gs pos="100000">
                <a:srgbClr val="FF0000"/>
              </a:gs>
            </a:gsLst>
            <a:path path="shape">
              <a:fillToRect l="50000" t="50000" r="50000" b="50000"/>
            </a:path>
          </a:gradFill>
          <a:ln w="12700">
            <a:solidFill>
              <a:srgbClr val="FF3300"/>
            </a:solidFill>
            <a:round/>
            <a:headEnd type="none" w="sm" len="sm"/>
            <a:tailEnd type="none" w="sm" len="sm"/>
          </a:ln>
        </p:spPr>
        <p:txBody>
          <a:bodyPr wrap="none" bIns="0" anchor="ct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Legal regulations</a:t>
            </a:r>
          </a:p>
        </p:txBody>
      </p:sp>
      <p:pic>
        <p:nvPicPr>
          <p:cNvPr id="17410"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17411"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6" name="Inhaltsplatzhalter 1"/>
          <p:cNvSpPr>
            <a:spLocks noGrp="1"/>
          </p:cNvSpPr>
          <p:nvPr>
            <p:ph idx="1"/>
          </p:nvPr>
        </p:nvSpPr>
        <p:spPr>
          <a:xfrm>
            <a:off x="684213" y="1347788"/>
            <a:ext cx="3816350" cy="3168650"/>
          </a:xfrm>
        </p:spPr>
        <p:txBody>
          <a:bodyPr lIns="0"/>
          <a:lstStyle/>
          <a:p>
            <a:pPr>
              <a:defRPr/>
            </a:pPr>
            <a:r>
              <a:rPr lang="en-GB" sz="1600" dirty="0" smtClean="0"/>
              <a:t>Night Definition</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Half an hour after sunset</a:t>
            </a:r>
            <a:endParaRPr lang="en-GB" altLang="de-DE" sz="1400" b="0" dirty="0">
              <a:solidFill>
                <a:srgbClr val="000000"/>
              </a:solidFill>
              <a:latin typeface="Arial" charset="0"/>
            </a:endParaRP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Half an hour before sunrise</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Flight </a:t>
            </a:r>
            <a:r>
              <a:rPr lang="en-GB" altLang="de-DE" sz="1400" b="0" dirty="0" smtClean="0">
                <a:solidFill>
                  <a:srgbClr val="000000"/>
                </a:solidFill>
                <a:latin typeface="Arial" charset="0"/>
              </a:rPr>
              <a:t>times within &gt;50% within this time</a:t>
            </a:r>
            <a:endParaRPr lang="en-GB" altLang="de-DE" sz="1400" b="0" dirty="0">
              <a:solidFill>
                <a:srgbClr val="000000"/>
              </a:solidFill>
              <a:latin typeface="Arial" charset="0"/>
            </a:endParaRPr>
          </a:p>
          <a:p>
            <a:pPr>
              <a:defRPr/>
            </a:pPr>
            <a:endParaRPr lang="en-GB" dirty="0"/>
          </a:p>
        </p:txBody>
      </p:sp>
    </p:spTree>
    <p:extLst>
      <p:ext uri="{BB962C8B-B14F-4D97-AF65-F5344CB8AC3E}">
        <p14:creationId xmlns:p14="http://schemas.microsoft.com/office/powerpoint/2010/main" val="582972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Einsatzkonzept DRF Luftrettung</a:t>
            </a:r>
          </a:p>
        </p:txBody>
      </p:sp>
      <p:pic>
        <p:nvPicPr>
          <p:cNvPr id="25602"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25603"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pic>
        <p:nvPicPr>
          <p:cNvPr id="25604" name="Picture 5" descr="N:\Grundpräsentationen NEU\Material\Bilder\Nachtflug\H145 nachts.jpg"/>
          <p:cNvPicPr>
            <a:picLocks noChangeAspect="1" noChangeArrowheads="1"/>
          </p:cNvPicPr>
          <p:nvPr/>
        </p:nvPicPr>
        <p:blipFill>
          <a:blip r:embed="rId4"/>
          <a:srcRect/>
          <a:stretch>
            <a:fillRect/>
          </a:stretch>
        </p:blipFill>
        <p:spPr bwMode="auto">
          <a:xfrm>
            <a:off x="3995738" y="1203325"/>
            <a:ext cx="4675187" cy="2632075"/>
          </a:xfrm>
          <a:prstGeom prst="rect">
            <a:avLst/>
          </a:prstGeom>
          <a:noFill/>
          <a:ln w="9525">
            <a:noFill/>
            <a:miter lim="800000"/>
            <a:headEnd/>
            <a:tailEnd/>
          </a:ln>
        </p:spPr>
      </p:pic>
      <p:sp>
        <p:nvSpPr>
          <p:cNvPr id="6" name="Inhaltsplatzhalter 1"/>
          <p:cNvSpPr>
            <a:spLocks noGrp="1"/>
          </p:cNvSpPr>
          <p:nvPr>
            <p:ph idx="1"/>
          </p:nvPr>
        </p:nvSpPr>
        <p:spPr>
          <a:xfrm>
            <a:off x="323528" y="1203324"/>
            <a:ext cx="4177035" cy="3313113"/>
          </a:xfrm>
        </p:spPr>
        <p:txBody>
          <a:bodyPr lIns="0"/>
          <a:lstStyle/>
          <a:p>
            <a:pPr>
              <a:defRPr/>
            </a:pPr>
            <a:r>
              <a:rPr lang="en-GB" sz="1600" dirty="0" smtClean="0"/>
              <a:t>Additional Equipment</a:t>
            </a:r>
            <a:endParaRPr lang="en-GB" sz="1600" dirty="0" smtClean="0"/>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Search and landing light</a:t>
            </a:r>
            <a:endParaRPr lang="en-GB" altLang="de-DE" sz="1400" b="0" dirty="0">
              <a:solidFill>
                <a:srgbClr val="000000"/>
              </a:solidFill>
              <a:latin typeface="Arial" charset="0"/>
            </a:endParaRP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Autopilot System</a:t>
            </a:r>
            <a:endParaRPr lang="en-GB" altLang="de-DE" sz="1400" b="0" dirty="0">
              <a:solidFill>
                <a:srgbClr val="000000"/>
              </a:solidFill>
              <a:latin typeface="Arial" charset="0"/>
            </a:endParaRP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Weather Radar</a:t>
            </a:r>
          </a:p>
          <a:p>
            <a:pPr marL="266700" indent="-180975">
              <a:buFont typeface="Arial" panose="020B0604020202020204" pitchFamily="34" charset="0"/>
              <a:buChar char="•"/>
              <a:tabLst>
                <a:tab pos="266700" algn="l"/>
                <a:tab pos="1614488" algn="l"/>
              </a:tabLst>
              <a:defRPr/>
            </a:pPr>
            <a:endParaRPr lang="en-GB" altLang="de-DE" sz="1400" b="0" dirty="0" smtClean="0">
              <a:solidFill>
                <a:srgbClr val="000000"/>
              </a:solidFill>
              <a:latin typeface="Arial" charset="0"/>
            </a:endParaRPr>
          </a:p>
          <a:p>
            <a:pPr marL="85725">
              <a:tabLst>
                <a:tab pos="266700" algn="l"/>
                <a:tab pos="1614488" algn="l"/>
              </a:tabLst>
              <a:defRPr/>
            </a:pPr>
            <a:r>
              <a:rPr lang="en-GB" sz="1400" dirty="0" err="1" smtClean="0"/>
              <a:t>Overregional</a:t>
            </a:r>
            <a:r>
              <a:rPr lang="en-GB" sz="1400" dirty="0" smtClean="0"/>
              <a:t> 2 Pilots</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Day 3-man-crew</a:t>
            </a:r>
            <a:endParaRPr lang="en-GB" altLang="de-DE" sz="1400" b="0" dirty="0">
              <a:solidFill>
                <a:srgbClr val="000000"/>
              </a:solidFill>
              <a:latin typeface="Arial" charset="0"/>
            </a:endParaRP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Night 4-man-crew</a:t>
            </a:r>
            <a:endParaRPr lang="en-GB" altLang="de-DE" sz="1400" b="0" dirty="0">
              <a:solidFill>
                <a:srgbClr val="000000"/>
              </a:solidFill>
              <a:latin typeface="Arial" charset="0"/>
            </a:endParaRPr>
          </a:p>
          <a:p>
            <a:pPr marL="85725">
              <a:tabLst>
                <a:tab pos="266700" algn="l"/>
                <a:tab pos="1614488" algn="l"/>
              </a:tabLst>
              <a:defRPr/>
            </a:pPr>
            <a:endParaRPr lang="en-GB" sz="1400" dirty="0"/>
          </a:p>
          <a:p>
            <a:pPr marL="85725">
              <a:tabLst>
                <a:tab pos="266700" algn="l"/>
                <a:tab pos="1614488" algn="l"/>
              </a:tabLst>
              <a:defRPr/>
            </a:pPr>
            <a:endParaRPr lang="en-GB" altLang="de-DE" sz="1400" b="0" dirty="0">
              <a:solidFill>
                <a:srgbClr val="000000"/>
              </a:solidFill>
              <a:latin typeface="Arial" charset="0"/>
            </a:endParaRPr>
          </a:p>
          <a:p>
            <a:pPr>
              <a:defRPr/>
            </a:pPr>
            <a:endParaRPr lang="en-GB" dirty="0"/>
          </a:p>
        </p:txBody>
      </p:sp>
    </p:spTree>
    <p:extLst>
      <p:ext uri="{BB962C8B-B14F-4D97-AF65-F5344CB8AC3E}">
        <p14:creationId xmlns:p14="http://schemas.microsoft.com/office/powerpoint/2010/main" val="2765838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Einsatzkonzept DRF Luftrettung</a:t>
            </a:r>
          </a:p>
        </p:txBody>
      </p:sp>
      <p:pic>
        <p:nvPicPr>
          <p:cNvPr id="27650"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27651"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27652" name="Inhaltsplatzhalter 1"/>
          <p:cNvSpPr txBox="1">
            <a:spLocks/>
          </p:cNvSpPr>
          <p:nvPr/>
        </p:nvSpPr>
        <p:spPr bwMode="auto">
          <a:xfrm>
            <a:off x="428625" y="3354388"/>
            <a:ext cx="7815263" cy="1593850"/>
          </a:xfrm>
          <a:prstGeom prst="rect">
            <a:avLst/>
          </a:prstGeom>
          <a:noFill/>
          <a:ln w="9525">
            <a:noFill/>
            <a:miter lim="800000"/>
            <a:headEnd/>
            <a:tailEnd/>
          </a:ln>
        </p:spPr>
        <p:txBody>
          <a:bodyPr lIns="0"/>
          <a:lstStyle/>
          <a:p>
            <a:pPr marL="266700" indent="-180975">
              <a:lnSpc>
                <a:spcPts val="2200"/>
              </a:lnSpc>
              <a:spcAft>
                <a:spcPct val="50000"/>
              </a:spcAft>
              <a:buClr>
                <a:srgbClr val="FF0000"/>
              </a:buClr>
              <a:buFont typeface="Arial" charset="0"/>
              <a:buChar char="•"/>
              <a:tabLst>
                <a:tab pos="266700" algn="l"/>
                <a:tab pos="1614488" algn="l"/>
              </a:tabLst>
            </a:pPr>
            <a:r>
              <a:rPr lang="en-GB" altLang="de-DE" sz="1400">
                <a:solidFill>
                  <a:srgbClr val="000000"/>
                </a:solidFill>
                <a:latin typeface="Arial" charset="0"/>
              </a:rPr>
              <a:t>Operation of eight 24-hour stations in Germany</a:t>
            </a:r>
          </a:p>
          <a:p>
            <a:pPr marL="266700" indent="-180975">
              <a:lnSpc>
                <a:spcPts val="2200"/>
              </a:lnSpc>
              <a:spcAft>
                <a:spcPct val="50000"/>
              </a:spcAft>
              <a:buClr>
                <a:srgbClr val="FF0000"/>
              </a:buClr>
              <a:buFont typeface="Arial" charset="0"/>
              <a:buChar char="•"/>
              <a:tabLst>
                <a:tab pos="266700" algn="l"/>
                <a:tab pos="1614488" algn="l"/>
              </a:tabLst>
            </a:pPr>
            <a:r>
              <a:rPr lang="en-GB" altLang="de-DE" sz="1400">
                <a:solidFill>
                  <a:srgbClr val="000000"/>
                </a:solidFill>
                <a:latin typeface="Arial" charset="0"/>
              </a:rPr>
              <a:t>Equipped with special cockpit and cabin lighting</a:t>
            </a:r>
          </a:p>
        </p:txBody>
      </p:sp>
      <p:pic>
        <p:nvPicPr>
          <p:cNvPr id="27653" name="Picture 2" descr="N:\Grundpräsentationen NEU\Tauschfotos für Gesamtpräsentation DRF Luftrettung\Folie 26 Tausch Foto links.jpg"/>
          <p:cNvPicPr>
            <a:picLocks noChangeAspect="1" noChangeArrowheads="1"/>
          </p:cNvPicPr>
          <p:nvPr/>
        </p:nvPicPr>
        <p:blipFill>
          <a:blip r:embed="rId4"/>
          <a:srcRect t="7240" b="2577"/>
          <a:stretch>
            <a:fillRect/>
          </a:stretch>
        </p:blipFill>
        <p:spPr bwMode="auto">
          <a:xfrm>
            <a:off x="444500" y="1039813"/>
            <a:ext cx="3584575" cy="2136775"/>
          </a:xfrm>
          <a:prstGeom prst="rect">
            <a:avLst/>
          </a:prstGeom>
          <a:noFill/>
          <a:ln w="9525">
            <a:noFill/>
            <a:miter lim="800000"/>
            <a:headEnd/>
            <a:tailEnd/>
          </a:ln>
        </p:spPr>
      </p:pic>
      <p:pic>
        <p:nvPicPr>
          <p:cNvPr id="27654" name="Picture 3" descr="N:\Grundpräsentationen NEU\Tauschfotos für Gesamtpräsentation DRF Luftrettung\Folie 26 Tausch Foto rechts.jpg"/>
          <p:cNvPicPr>
            <a:picLocks noChangeAspect="1" noChangeArrowheads="1"/>
          </p:cNvPicPr>
          <p:nvPr/>
        </p:nvPicPr>
        <p:blipFill>
          <a:blip r:embed="rId5"/>
          <a:srcRect t="5399"/>
          <a:stretch>
            <a:fillRect/>
          </a:stretch>
        </p:blipFill>
        <p:spPr bwMode="auto">
          <a:xfrm>
            <a:off x="4859338" y="1049338"/>
            <a:ext cx="3600450" cy="2173287"/>
          </a:xfrm>
          <a:prstGeom prst="rect">
            <a:avLst/>
          </a:prstGeom>
          <a:noFill/>
          <a:ln w="9525">
            <a:noFill/>
            <a:miter lim="800000"/>
            <a:headEnd/>
            <a:tailEnd/>
          </a:ln>
        </p:spPr>
      </p:pic>
    </p:spTree>
    <p:extLst>
      <p:ext uri="{BB962C8B-B14F-4D97-AF65-F5344CB8AC3E}">
        <p14:creationId xmlns:p14="http://schemas.microsoft.com/office/powerpoint/2010/main" val="3325363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Legal regulations - Night Flight</a:t>
            </a:r>
          </a:p>
        </p:txBody>
      </p:sp>
      <p:pic>
        <p:nvPicPr>
          <p:cNvPr id="19458"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19459"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pic>
        <p:nvPicPr>
          <p:cNvPr id="19460" name="Picture 6" descr="N:\Grundpräsentationen NEU\Material\Bilder\Nachtflug\2586.jpg"/>
          <p:cNvPicPr>
            <a:picLocks noChangeAspect="1" noChangeArrowheads="1"/>
          </p:cNvPicPr>
          <p:nvPr/>
        </p:nvPicPr>
        <p:blipFill>
          <a:blip r:embed="rId4"/>
          <a:srcRect/>
          <a:stretch>
            <a:fillRect/>
          </a:stretch>
        </p:blipFill>
        <p:spPr bwMode="auto">
          <a:xfrm>
            <a:off x="428625" y="1036638"/>
            <a:ext cx="3600450" cy="2027237"/>
          </a:xfrm>
          <a:prstGeom prst="rect">
            <a:avLst/>
          </a:prstGeom>
          <a:noFill/>
          <a:ln w="9525">
            <a:noFill/>
            <a:miter lim="800000"/>
            <a:headEnd/>
            <a:tailEnd/>
          </a:ln>
        </p:spPr>
      </p:pic>
      <p:pic>
        <p:nvPicPr>
          <p:cNvPr id="19461" name="Picture 7" descr="N:\Grundpräsentationen NEU\Material\Bilder\Nachtflug\NVGs_FINAL.jpg"/>
          <p:cNvPicPr>
            <a:picLocks noChangeAspect="1" noChangeArrowheads="1"/>
          </p:cNvPicPr>
          <p:nvPr/>
        </p:nvPicPr>
        <p:blipFill>
          <a:blip r:embed="rId5"/>
          <a:srcRect/>
          <a:stretch>
            <a:fillRect/>
          </a:stretch>
        </p:blipFill>
        <p:spPr bwMode="auto">
          <a:xfrm>
            <a:off x="4695825" y="1038225"/>
            <a:ext cx="3600450" cy="2025650"/>
          </a:xfrm>
          <a:prstGeom prst="rect">
            <a:avLst/>
          </a:prstGeom>
          <a:noFill/>
          <a:ln w="9525">
            <a:noFill/>
            <a:miter lim="800000"/>
            <a:headEnd/>
            <a:tailEnd/>
          </a:ln>
        </p:spPr>
      </p:pic>
      <p:sp>
        <p:nvSpPr>
          <p:cNvPr id="19462" name="Rechteck 2"/>
          <p:cNvSpPr>
            <a:spLocks noChangeArrowheads="1"/>
          </p:cNvSpPr>
          <p:nvPr/>
        </p:nvSpPr>
        <p:spPr bwMode="auto">
          <a:xfrm>
            <a:off x="428625" y="3063875"/>
            <a:ext cx="7867650" cy="1543050"/>
          </a:xfrm>
          <a:prstGeom prst="rect">
            <a:avLst/>
          </a:prstGeom>
          <a:noFill/>
          <a:ln w="9525">
            <a:noFill/>
            <a:miter lim="800000"/>
            <a:headEnd/>
            <a:tailEnd/>
          </a:ln>
        </p:spPr>
        <p:txBody>
          <a:bodyPr>
            <a:spAutoFit/>
          </a:bodyPr>
          <a:lstStyle/>
          <a:p>
            <a:pPr>
              <a:lnSpc>
                <a:spcPts val="2200"/>
              </a:lnSpc>
              <a:spcAft>
                <a:spcPct val="50000"/>
              </a:spcAft>
              <a:buClr>
                <a:srgbClr val="FF0000"/>
              </a:buClr>
              <a:buFont typeface="Arial" charset="0"/>
              <a:buChar char="•"/>
            </a:pPr>
            <a:r>
              <a:rPr lang="en-GB" altLang="de-DE" sz="1400">
                <a:solidFill>
                  <a:srgbClr val="000000"/>
                </a:solidFill>
                <a:latin typeface="Arial" charset="0"/>
              </a:rPr>
              <a:t>Forerunner in night flight (first non-military operator with NVGs) since July 2009</a:t>
            </a:r>
          </a:p>
          <a:p>
            <a:pPr>
              <a:lnSpc>
                <a:spcPts val="2200"/>
              </a:lnSpc>
              <a:spcAft>
                <a:spcPct val="50000"/>
              </a:spcAft>
              <a:buClr>
                <a:srgbClr val="FF0000"/>
              </a:buClr>
              <a:buFont typeface="Arial" charset="0"/>
              <a:buChar char="•"/>
            </a:pPr>
            <a:r>
              <a:rPr lang="en-GB" altLang="de-DE" sz="1400">
                <a:solidFill>
                  <a:srgbClr val="000000"/>
                </a:solidFill>
                <a:latin typeface="Arial" charset="0"/>
              </a:rPr>
              <a:t>Application of night-view goggles (NVGs) that enormously enhance residual light.</a:t>
            </a:r>
          </a:p>
          <a:p>
            <a:pPr>
              <a:lnSpc>
                <a:spcPts val="2200"/>
              </a:lnSpc>
              <a:spcAft>
                <a:spcPct val="50000"/>
              </a:spcAft>
              <a:buClr>
                <a:srgbClr val="FF0000"/>
              </a:buClr>
              <a:buFont typeface="Arial" charset="0"/>
              <a:buChar char="•"/>
            </a:pPr>
            <a:r>
              <a:rPr lang="en-GB" altLang="de-DE" sz="1400">
                <a:solidFill>
                  <a:srgbClr val="000000"/>
                </a:solidFill>
                <a:latin typeface="Arial" charset="0"/>
              </a:rPr>
              <a:t>The most night flight experience across Europe (2,132 deployments in 2015)</a:t>
            </a:r>
          </a:p>
          <a:p>
            <a:pPr>
              <a:lnSpc>
                <a:spcPts val="2200"/>
              </a:lnSpc>
              <a:spcAft>
                <a:spcPct val="50000"/>
              </a:spcAft>
              <a:buClr>
                <a:srgbClr val="FF0000"/>
              </a:buClr>
              <a:buFont typeface="Arial" charset="0"/>
              <a:buChar char="•"/>
            </a:pPr>
            <a:r>
              <a:rPr lang="en-GB" altLang="de-DE" sz="1400">
                <a:solidFill>
                  <a:srgbClr val="000000"/>
                </a:solidFill>
                <a:latin typeface="Arial" charset="0"/>
              </a:rPr>
              <a:t>Application of next generation NVGs</a:t>
            </a:r>
            <a:r>
              <a:rPr lang="en-GB" sz="1400"/>
              <a:t> </a:t>
            </a:r>
          </a:p>
        </p:txBody>
      </p:sp>
    </p:spTree>
    <p:extLst>
      <p:ext uri="{BB962C8B-B14F-4D97-AF65-F5344CB8AC3E}">
        <p14:creationId xmlns:p14="http://schemas.microsoft.com/office/powerpoint/2010/main" val="99135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Legal regulations</a:t>
            </a:r>
          </a:p>
        </p:txBody>
      </p:sp>
      <p:pic>
        <p:nvPicPr>
          <p:cNvPr id="21506"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21507"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graphicFrame>
        <p:nvGraphicFramePr>
          <p:cNvPr id="5" name="Group 220"/>
          <p:cNvGraphicFramePr>
            <a:graphicFrameLocks noGrp="1"/>
          </p:cNvGraphicFramePr>
          <p:nvPr/>
        </p:nvGraphicFramePr>
        <p:xfrm>
          <a:off x="323850" y="1058863"/>
          <a:ext cx="4248472" cy="3600042"/>
        </p:xfrm>
        <a:graphic>
          <a:graphicData uri="http://schemas.openxmlformats.org/drawingml/2006/table">
            <a:tbl>
              <a:tblPr/>
              <a:tblGrid>
                <a:gridCol w="1061341">
                  <a:extLst>
                    <a:ext uri="{9D8B030D-6E8A-4147-A177-3AD203B41FA5}"/>
                  </a:extLst>
                </a:gridCol>
                <a:gridCol w="301271">
                  <a:extLst>
                    <a:ext uri="{9D8B030D-6E8A-4147-A177-3AD203B41FA5}"/>
                  </a:extLst>
                </a:gridCol>
                <a:gridCol w="625187">
                  <a:extLst>
                    <a:ext uri="{9D8B030D-6E8A-4147-A177-3AD203B41FA5}"/>
                  </a:extLst>
                </a:gridCol>
                <a:gridCol w="133898">
                  <a:extLst>
                    <a:ext uri="{9D8B030D-6E8A-4147-A177-3AD203B41FA5}"/>
                  </a:extLst>
                </a:gridCol>
                <a:gridCol w="1227729">
                  <a:extLst>
                    <a:ext uri="{9D8B030D-6E8A-4147-A177-3AD203B41FA5}"/>
                  </a:extLst>
                </a:gridCol>
                <a:gridCol w="118300">
                  <a:extLst>
                    <a:ext uri="{9D8B030D-6E8A-4147-A177-3AD203B41FA5}"/>
                  </a:extLst>
                </a:gridCol>
                <a:gridCol w="780746">
                  <a:extLst>
                    <a:ext uri="{9D8B030D-6E8A-4147-A177-3AD203B41FA5}"/>
                  </a:extLst>
                </a:gridCol>
              </a:tblGrid>
              <a:tr h="306956">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2 PILOTEN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1 PILOT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extLst>
              </a:tr>
              <a:tr h="306956">
                <a:tc gridSpan="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TAG</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extLst>
              </a:tr>
              <a:tr h="5055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Hauptwolkenuntergrenze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Calibri" pitchFamily="34" charset="0"/>
                          <a:cs typeface="Arial" charset="0"/>
                        </a:rPr>
                        <a:t>Sicht</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Calibri" pitchFamily="34" charset="0"/>
                          <a:cs typeface="Arial" charset="0"/>
                        </a:rPr>
                        <a:t>Hauptwolkenuntergrenze</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Sicht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extLst>
              </a:tr>
              <a:tr h="5055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500 ft und darüber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a:t>
                      </a:r>
                      <a:r>
                        <a:rPr kumimoji="0" lang="en-US" sz="1100" b="1" i="0" u="none" strike="noStrike" cap="none" normalizeH="0" baseline="0" dirty="0" err="1">
                          <a:ln>
                            <a:noFill/>
                          </a:ln>
                          <a:solidFill>
                            <a:schemeClr val="tx1"/>
                          </a:solidFill>
                          <a:effectLst/>
                          <a:latin typeface="Calibri" pitchFamily="34" charset="0"/>
                          <a:cs typeface="Arial" charset="0"/>
                        </a:rPr>
                        <a:t>siehe</a:t>
                      </a:r>
                      <a:r>
                        <a:rPr kumimoji="0" lang="en-US" sz="1100" b="1" i="0" u="none" strike="noStrike" cap="none" normalizeH="0" baseline="0" dirty="0">
                          <a:ln>
                            <a:noFill/>
                          </a:ln>
                          <a:solidFill>
                            <a:schemeClr val="tx1"/>
                          </a:solidFill>
                          <a:effectLst/>
                          <a:latin typeface="Calibri" pitchFamily="34" charset="0"/>
                          <a:cs typeface="Arial" charset="0"/>
                        </a:rPr>
                        <a:t> JAR- OPS 3.465)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500 </a:t>
                      </a:r>
                      <a:r>
                        <a:rPr kumimoji="0" lang="en-US" sz="1100" b="1" i="0" u="none" strike="noStrike" cap="none" normalizeH="0" baseline="0" dirty="0" err="1">
                          <a:ln>
                            <a:noFill/>
                          </a:ln>
                          <a:solidFill>
                            <a:schemeClr val="tx1"/>
                          </a:solidFill>
                          <a:effectLst/>
                          <a:latin typeface="Calibri" pitchFamily="34" charset="0"/>
                          <a:cs typeface="Arial" charset="0"/>
                        </a:rPr>
                        <a:t>ft</a:t>
                      </a:r>
                      <a:r>
                        <a:rPr kumimoji="0" lang="en-US" sz="1100" b="1" i="0" u="none" strike="noStrike" cap="none" normalizeH="0" baseline="0" dirty="0">
                          <a:ln>
                            <a:noFill/>
                          </a:ln>
                          <a:solidFill>
                            <a:schemeClr val="tx1"/>
                          </a:solidFill>
                          <a:effectLst/>
                          <a:latin typeface="Calibri" pitchFamily="34" charset="0"/>
                          <a:cs typeface="Arial" charset="0"/>
                        </a:rPr>
                        <a:t> und </a:t>
                      </a:r>
                      <a:r>
                        <a:rPr kumimoji="0" lang="en-US" sz="1100" b="1" i="0" u="none" strike="noStrike" cap="none" normalizeH="0" baseline="0" dirty="0" err="1">
                          <a:ln>
                            <a:noFill/>
                          </a:ln>
                          <a:solidFill>
                            <a:schemeClr val="tx1"/>
                          </a:solidFill>
                          <a:effectLst/>
                          <a:latin typeface="Calibri" pitchFamily="34" charset="0"/>
                          <a:cs typeface="Arial" charset="0"/>
                        </a:rPr>
                        <a:t>darüber</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a:t>
                      </a:r>
                      <a:r>
                        <a:rPr kumimoji="0" lang="en-US" sz="1100" b="1" i="0" u="none" strike="noStrike" cap="none" normalizeH="0" baseline="0" dirty="0" err="1">
                          <a:ln>
                            <a:noFill/>
                          </a:ln>
                          <a:solidFill>
                            <a:schemeClr val="tx1"/>
                          </a:solidFill>
                          <a:effectLst/>
                          <a:latin typeface="Calibri" pitchFamily="34" charset="0"/>
                          <a:cs typeface="Arial" charset="0"/>
                        </a:rPr>
                        <a:t>siehe</a:t>
                      </a:r>
                      <a:r>
                        <a:rPr kumimoji="0" lang="en-US" sz="1100" b="1" i="0" u="none" strike="noStrike" cap="none" normalizeH="0" baseline="0" dirty="0">
                          <a:ln>
                            <a:noFill/>
                          </a:ln>
                          <a:solidFill>
                            <a:schemeClr val="tx1"/>
                          </a:solidFill>
                          <a:effectLst/>
                          <a:latin typeface="Calibri" pitchFamily="34" charset="0"/>
                          <a:cs typeface="Arial" charset="0"/>
                        </a:rPr>
                        <a:t> JAR- OPS 3.465)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extLst>
              </a:tr>
              <a:tr h="5055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499-400 </a:t>
                      </a:r>
                      <a:r>
                        <a:rPr kumimoji="0" lang="en-US" sz="1100" b="1" i="0" u="none" strike="noStrike" cap="none" normalizeH="0" baseline="0" dirty="0" err="1">
                          <a:ln>
                            <a:noFill/>
                          </a:ln>
                          <a:solidFill>
                            <a:schemeClr val="tx1"/>
                          </a:solidFill>
                          <a:effectLst/>
                          <a:latin typeface="Calibri" pitchFamily="34" charset="0"/>
                          <a:cs typeface="Arial" charset="0"/>
                        </a:rPr>
                        <a:t>ft</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1000 m (Anmerkung 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499-400 </a:t>
                      </a:r>
                      <a:r>
                        <a:rPr kumimoji="0" lang="en-US" sz="1100" b="1" i="0" u="none" strike="noStrike" cap="none" normalizeH="0" baseline="0" dirty="0" err="1">
                          <a:ln>
                            <a:noFill/>
                          </a:ln>
                          <a:solidFill>
                            <a:schemeClr val="tx1"/>
                          </a:solidFill>
                          <a:effectLst/>
                          <a:latin typeface="Calibri" pitchFamily="34" charset="0"/>
                          <a:cs typeface="Arial" charset="0"/>
                        </a:rPr>
                        <a:t>ft</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2000 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extLst>
              </a:tr>
              <a:tr h="3069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399-300 ft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2000 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399-300ft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cs typeface="Arial" charset="0"/>
                        </a:rPr>
                        <a:t>3000 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extLst>
              </a:tr>
              <a:tr h="306956">
                <a:tc gridSpan="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NACHT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extLst>
              </a:tr>
              <a:tr h="34991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Calibri" pitchFamily="34" charset="0"/>
                          <a:cs typeface="Arial" charset="0"/>
                        </a:rPr>
                        <a:t>Wolkenuntergrenze</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Calibri" pitchFamily="34" charset="0"/>
                          <a:cs typeface="Arial" charset="0"/>
                        </a:rPr>
                        <a:t>Sicht</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Calibri" pitchFamily="34" charset="0"/>
                          <a:cs typeface="Arial" charset="0"/>
                        </a:rPr>
                        <a:t>Wolkenuntergrenze</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Calibri" pitchFamily="34" charset="0"/>
                          <a:cs typeface="Arial" charset="0"/>
                        </a:rPr>
                        <a:t>Sicht</a:t>
                      </a:r>
                      <a:endParaRPr kumimoji="0" lang="en-US" sz="1100" b="1" i="0" u="none" strike="noStrike" cap="none" normalizeH="0" baseline="0" dirty="0">
                        <a:ln>
                          <a:noFill/>
                        </a:ln>
                        <a:solidFill>
                          <a:schemeClr val="tx1"/>
                        </a:solidFill>
                        <a:effectLst/>
                        <a:latin typeface="Calibri"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extLst>
                  <a:ext uri="{0D108BD9-81ED-4DB2-BD59-A6C34878D82A}"/>
                </a:extLst>
              </a:tr>
              <a:tr h="505575">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1200 </a:t>
                      </a:r>
                      <a:r>
                        <a:rPr kumimoji="0" lang="en-US" sz="1100" b="1" i="0" u="none" strike="noStrike" cap="none" normalizeH="0" baseline="0" dirty="0" err="1">
                          <a:ln>
                            <a:noFill/>
                          </a:ln>
                          <a:solidFill>
                            <a:schemeClr val="tx1"/>
                          </a:solidFill>
                          <a:effectLst/>
                          <a:latin typeface="Calibri" pitchFamily="34" charset="0"/>
                          <a:cs typeface="Arial" charset="0"/>
                        </a:rPr>
                        <a:t>ft</a:t>
                      </a:r>
                      <a:r>
                        <a:rPr kumimoji="0" lang="en-US" sz="1100" b="1" i="0" u="none" strike="noStrike" cap="none" normalizeH="0" baseline="0" dirty="0">
                          <a:ln>
                            <a:noFill/>
                          </a:ln>
                          <a:solidFill>
                            <a:schemeClr val="tx1"/>
                          </a:solidFill>
                          <a:effectLst/>
                          <a:latin typeface="Calibri" pitchFamily="34"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a:t>
                      </a:r>
                      <a:r>
                        <a:rPr kumimoji="0" lang="en-US" sz="1100" b="1" i="0" u="none" strike="noStrike" cap="none" normalizeH="0" baseline="0" dirty="0" err="1">
                          <a:ln>
                            <a:noFill/>
                          </a:ln>
                          <a:solidFill>
                            <a:schemeClr val="tx1"/>
                          </a:solidFill>
                          <a:effectLst/>
                          <a:latin typeface="Calibri" pitchFamily="34" charset="0"/>
                          <a:cs typeface="Arial" charset="0"/>
                        </a:rPr>
                        <a:t>Anmerkung</a:t>
                      </a:r>
                      <a:r>
                        <a:rPr kumimoji="0" lang="en-US" sz="1100" b="1" i="0" u="none" strike="noStrike" cap="none" normalizeH="0" baseline="0" dirty="0">
                          <a:ln>
                            <a:noFill/>
                          </a:ln>
                          <a:solidFill>
                            <a:schemeClr val="tx1"/>
                          </a:solidFill>
                          <a:effectLst/>
                          <a:latin typeface="Calibri" pitchFamily="34" charset="0"/>
                          <a:cs typeface="Arial" charset="0"/>
                        </a:rPr>
                        <a:t> 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2500 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1200 </a:t>
                      </a:r>
                      <a:r>
                        <a:rPr kumimoji="0" lang="en-US" sz="1100" b="1" i="0" u="none" strike="noStrike" cap="none" normalizeH="0" baseline="0" dirty="0" err="1">
                          <a:ln>
                            <a:noFill/>
                          </a:ln>
                          <a:solidFill>
                            <a:schemeClr val="tx1"/>
                          </a:solidFill>
                          <a:effectLst/>
                          <a:latin typeface="Calibri" pitchFamily="34" charset="0"/>
                          <a:cs typeface="Arial" charset="0"/>
                        </a:rPr>
                        <a:t>ft</a:t>
                      </a:r>
                      <a:r>
                        <a:rPr kumimoji="0" lang="en-US" sz="1100" b="1" i="0" u="none" strike="noStrike" cap="none" normalizeH="0" baseline="0" dirty="0">
                          <a:ln>
                            <a:noFill/>
                          </a:ln>
                          <a:solidFill>
                            <a:schemeClr val="tx1"/>
                          </a:solidFill>
                          <a:effectLst/>
                          <a:latin typeface="Calibri" pitchFamily="34"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a:t>
                      </a:r>
                      <a:r>
                        <a:rPr kumimoji="0" lang="en-US" sz="1100" b="1" i="0" u="none" strike="noStrike" cap="none" normalizeH="0" baseline="0" dirty="0" err="1">
                          <a:ln>
                            <a:noFill/>
                          </a:ln>
                          <a:solidFill>
                            <a:schemeClr val="tx1"/>
                          </a:solidFill>
                          <a:effectLst/>
                          <a:latin typeface="Calibri" pitchFamily="34" charset="0"/>
                          <a:cs typeface="Arial" charset="0"/>
                        </a:rPr>
                        <a:t>Anmerkung</a:t>
                      </a:r>
                      <a:r>
                        <a:rPr kumimoji="0" lang="en-US" sz="1100" b="1" i="0" u="none" strike="noStrike" cap="none" normalizeH="0" baseline="0" dirty="0">
                          <a:ln>
                            <a:noFill/>
                          </a:ln>
                          <a:solidFill>
                            <a:schemeClr val="tx1"/>
                          </a:solidFill>
                          <a:effectLst/>
                          <a:latin typeface="Calibri" pitchFamily="34" charset="0"/>
                          <a:cs typeface="Arial" charset="0"/>
                        </a:rPr>
                        <a:t> 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tc hMerge="1">
                  <a:txBody>
                    <a:bodyPr/>
                    <a:lstStyle/>
                    <a:p>
                      <a:endParaRPr lang="de-DE"/>
                    </a:p>
                  </a:txBody>
                  <a:tcPr/>
                </a:tc>
                <a:tc h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charset="0"/>
                        </a:rPr>
                        <a:t>3000 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70C0">
                        <a:alpha val="50000"/>
                      </a:srgbClr>
                    </a:solidFill>
                  </a:tcPr>
                </a:tc>
                <a:extLst>
                  <a:ext uri="{0D108BD9-81ED-4DB2-BD59-A6C34878D82A}"/>
                </a:extLst>
              </a:tr>
            </a:tbl>
          </a:graphicData>
        </a:graphic>
      </p:graphicFrame>
      <p:sp>
        <p:nvSpPr>
          <p:cNvPr id="21556" name="Textfeld 6"/>
          <p:cNvSpPr txBox="1">
            <a:spLocks noChangeArrowheads="1"/>
          </p:cNvSpPr>
          <p:nvPr/>
        </p:nvSpPr>
        <p:spPr bwMode="auto">
          <a:xfrm rot="10800000" flipV="1">
            <a:off x="5148263" y="3941763"/>
            <a:ext cx="3524250" cy="738187"/>
          </a:xfrm>
          <a:prstGeom prst="rect">
            <a:avLst/>
          </a:prstGeom>
          <a:noFill/>
          <a:ln w="9525">
            <a:noFill/>
            <a:miter lim="800000"/>
            <a:headEnd/>
            <a:tailEnd/>
          </a:ln>
        </p:spPr>
        <p:txBody>
          <a:bodyPr>
            <a:spAutoFit/>
          </a:bodyPr>
          <a:lstStyle/>
          <a:p>
            <a:r>
              <a:rPr lang="de-DE" sz="1400"/>
              <a:t>Anm. 1 und 2:</a:t>
            </a:r>
          </a:p>
          <a:p>
            <a:r>
              <a:rPr lang="de-DE" sz="1400"/>
              <a:t>2 Piloten, Instrumentenflugberechtigung, Erfahrung im Nachtflug, ggf NVG</a:t>
            </a:r>
          </a:p>
        </p:txBody>
      </p:sp>
      <p:pic>
        <p:nvPicPr>
          <p:cNvPr id="21557" name="Picture 2"/>
          <p:cNvPicPr>
            <a:picLocks noChangeAspect="1" noChangeArrowheads="1"/>
          </p:cNvPicPr>
          <p:nvPr/>
        </p:nvPicPr>
        <p:blipFill>
          <a:blip r:embed="rId4"/>
          <a:srcRect/>
          <a:stretch>
            <a:fillRect/>
          </a:stretch>
        </p:blipFill>
        <p:spPr bwMode="auto">
          <a:xfrm>
            <a:off x="4716463" y="1131888"/>
            <a:ext cx="3956050"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2"/>
          <p:cNvSpPr txBox="1">
            <a:spLocks/>
          </p:cNvSpPr>
          <p:nvPr/>
        </p:nvSpPr>
        <p:spPr bwMode="auto">
          <a:xfrm>
            <a:off x="179388" y="339725"/>
            <a:ext cx="8402637" cy="360363"/>
          </a:xfrm>
          <a:prstGeom prst="rect">
            <a:avLst/>
          </a:prstGeom>
          <a:noFill/>
          <a:ln w="9525">
            <a:noFill/>
            <a:miter lim="800000"/>
            <a:headEnd/>
            <a:tailEnd/>
          </a:ln>
        </p:spPr>
        <p:txBody>
          <a:bodyPr lIns="0" rIns="0" anchor="ctr"/>
          <a:lstStyle/>
          <a:p>
            <a:pPr eaLnBrk="0" hangingPunct="0"/>
            <a:r>
              <a:rPr lang="de-DE" altLang="de-DE" sz="2200" b="1">
                <a:latin typeface="Arial" charset="0"/>
              </a:rPr>
              <a:t>Night Operations in HEMS</a:t>
            </a:r>
            <a:endParaRPr lang="de-DE" altLang="de-DE" sz="2200" b="1">
              <a:solidFill>
                <a:srgbClr val="EE0000"/>
              </a:solidFill>
              <a:latin typeface="Arial" charset="0"/>
            </a:endParaRPr>
          </a:p>
          <a:p>
            <a:pPr eaLnBrk="0" hangingPunct="0"/>
            <a:r>
              <a:rPr lang="de-DE" altLang="de-DE" sz="2200" b="1">
                <a:solidFill>
                  <a:srgbClr val="EE0000"/>
                </a:solidFill>
                <a:latin typeface="Arial" charset="0"/>
              </a:rPr>
              <a:t>Legal regulations</a:t>
            </a:r>
          </a:p>
        </p:txBody>
      </p:sp>
      <p:pic>
        <p:nvPicPr>
          <p:cNvPr id="23554" name="Picture 2"/>
          <p:cNvPicPr>
            <a:picLocks noChangeAspect="1" noChangeArrowheads="1"/>
          </p:cNvPicPr>
          <p:nvPr/>
        </p:nvPicPr>
        <p:blipFill>
          <a:blip r:embed="rId3"/>
          <a:srcRect/>
          <a:stretch>
            <a:fillRect/>
          </a:stretch>
        </p:blipFill>
        <p:spPr bwMode="auto">
          <a:xfrm>
            <a:off x="179388" y="4516438"/>
            <a:ext cx="1685925" cy="561975"/>
          </a:xfrm>
          <a:prstGeom prst="rect">
            <a:avLst/>
          </a:prstGeom>
          <a:noFill/>
          <a:ln w="9525">
            <a:noFill/>
            <a:miter lim="800000"/>
            <a:headEnd/>
            <a:tailEnd/>
          </a:ln>
        </p:spPr>
      </p:pic>
      <p:sp>
        <p:nvSpPr>
          <p:cNvPr id="23555" name="Textfeld 5"/>
          <p:cNvSpPr txBox="1">
            <a:spLocks noChangeArrowheads="1"/>
          </p:cNvSpPr>
          <p:nvPr/>
        </p:nvSpPr>
        <p:spPr bwMode="auto">
          <a:xfrm>
            <a:off x="1979613" y="4681538"/>
            <a:ext cx="7164387" cy="277812"/>
          </a:xfrm>
          <a:prstGeom prst="rect">
            <a:avLst/>
          </a:prstGeom>
          <a:noFill/>
          <a:ln w="9525">
            <a:noFill/>
            <a:miter lim="800000"/>
            <a:headEnd/>
            <a:tailEnd/>
          </a:ln>
        </p:spPr>
        <p:txBody>
          <a:bodyPr>
            <a:spAutoFit/>
          </a:bodyPr>
          <a:lstStyle/>
          <a:p>
            <a:r>
              <a:rPr lang="de-DE" sz="1200"/>
              <a:t>S. Neppl, Dr. U. Aschenbrenner, Dr.  M. Zimmermann			Munic, 08.11.2016</a:t>
            </a:r>
          </a:p>
        </p:txBody>
      </p:sp>
      <p:sp>
        <p:nvSpPr>
          <p:cNvPr id="5" name="Inhaltsplatzhalter 1"/>
          <p:cNvSpPr>
            <a:spLocks noGrp="1"/>
          </p:cNvSpPr>
          <p:nvPr>
            <p:ph idx="1"/>
          </p:nvPr>
        </p:nvSpPr>
        <p:spPr>
          <a:xfrm>
            <a:off x="684213" y="1347788"/>
            <a:ext cx="3816350" cy="3168650"/>
          </a:xfrm>
        </p:spPr>
        <p:txBody>
          <a:bodyPr lIns="0"/>
          <a:lstStyle/>
          <a:p>
            <a:pPr>
              <a:defRPr/>
            </a:pPr>
            <a:r>
              <a:rPr lang="en-GB" sz="1600" dirty="0" smtClean="0"/>
              <a:t>Weather criteria</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Two pilots</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Horizontal view of 2.500m</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Cloud limit of at least 1200 feet</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Reduced to 700 feet at short time</a:t>
            </a:r>
          </a:p>
          <a:p>
            <a:pPr marL="266700" indent="-180975">
              <a:buFont typeface="Arial" panose="020B0604020202020204" pitchFamily="34" charset="0"/>
              <a:buChar char="•"/>
              <a:tabLst>
                <a:tab pos="266700" algn="l"/>
                <a:tab pos="1614488" algn="l"/>
              </a:tabLst>
              <a:defRPr/>
            </a:pPr>
            <a:r>
              <a:rPr lang="en-GB" altLang="de-DE" sz="1400" b="0" dirty="0" smtClean="0">
                <a:solidFill>
                  <a:srgbClr val="000000"/>
                </a:solidFill>
                <a:latin typeface="Arial" charset="0"/>
              </a:rPr>
              <a:t>Pilots authorization to fly into clouds and </a:t>
            </a:r>
            <a:r>
              <a:rPr lang="en-GB" altLang="de-DE" sz="1400" b="0" dirty="0" err="1" smtClean="0">
                <a:solidFill>
                  <a:srgbClr val="000000"/>
                </a:solidFill>
                <a:latin typeface="Arial" charset="0"/>
              </a:rPr>
              <a:t>perfom</a:t>
            </a:r>
            <a:r>
              <a:rPr lang="en-GB" altLang="de-DE" sz="1400" b="0" dirty="0" smtClean="0">
                <a:solidFill>
                  <a:srgbClr val="000000"/>
                </a:solidFill>
                <a:latin typeface="Arial" charset="0"/>
              </a:rPr>
              <a:t> the flight according to instrument </a:t>
            </a:r>
            <a:r>
              <a:rPr lang="en-GB" altLang="de-DE" sz="1400" b="0" dirty="0" err="1" smtClean="0">
                <a:solidFill>
                  <a:srgbClr val="000000"/>
                </a:solidFill>
                <a:latin typeface="Arial" charset="0"/>
              </a:rPr>
              <a:t>fligth</a:t>
            </a:r>
            <a:r>
              <a:rPr lang="en-GB" altLang="de-DE" sz="1400" b="0" dirty="0" smtClean="0">
                <a:solidFill>
                  <a:srgbClr val="000000"/>
                </a:solidFill>
                <a:latin typeface="Arial" charset="0"/>
              </a:rPr>
              <a:t> rules</a:t>
            </a:r>
            <a:endParaRPr lang="en-GB" altLang="de-DE" sz="1400" b="0" dirty="0">
              <a:solidFill>
                <a:srgbClr val="000000"/>
              </a:solidFill>
              <a:latin typeface="Arial" charset="0"/>
            </a:endParaRPr>
          </a:p>
          <a:p>
            <a:pPr>
              <a:defRPr/>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2899</Words>
  <Application>Microsoft Office PowerPoint</Application>
  <PresentationFormat>Bildschirmpräsentation (16:9)</PresentationFormat>
  <Paragraphs>225</Paragraphs>
  <Slides>29</Slides>
  <Notes>21</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DRF Luftrettung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Corinna Roller</dc:creator>
  <cp:lastModifiedBy>Stefan Neppl</cp:lastModifiedBy>
  <cp:revision>267</cp:revision>
  <cp:lastPrinted>2016-08-15T06:48:19Z</cp:lastPrinted>
  <dcterms:created xsi:type="dcterms:W3CDTF">2016-04-29T12:31:05Z</dcterms:created>
  <dcterms:modified xsi:type="dcterms:W3CDTF">2016-11-06T10:00:55Z</dcterms:modified>
</cp:coreProperties>
</file>